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5" r:id="rId2"/>
    <p:sldId id="307" r:id="rId3"/>
    <p:sldId id="342" r:id="rId4"/>
    <p:sldId id="309" r:id="rId5"/>
    <p:sldId id="310" r:id="rId6"/>
    <p:sldId id="312" r:id="rId7"/>
    <p:sldId id="313" r:id="rId8"/>
    <p:sldId id="315" r:id="rId9"/>
    <p:sldId id="316" r:id="rId10"/>
    <p:sldId id="335" r:id="rId11"/>
    <p:sldId id="326" r:id="rId12"/>
    <p:sldId id="336" r:id="rId13"/>
    <p:sldId id="337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41" r:id="rId23"/>
    <p:sldId id="340" r:id="rId24"/>
    <p:sldId id="317" r:id="rId25"/>
    <p:sldId id="318" r:id="rId26"/>
    <p:sldId id="320" r:id="rId27"/>
    <p:sldId id="321" r:id="rId28"/>
    <p:sldId id="325" r:id="rId29"/>
    <p:sldId id="324" r:id="rId3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B6FD"/>
    <a:srgbClr val="15A8FE"/>
    <a:srgbClr val="21F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Estilo com Tema 2 - Destaqu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em Estilo, Tabela com Grelh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55"/>
    <p:restoredTop sz="95673" autoAdjust="0"/>
  </p:normalViewPr>
  <p:slideViewPr>
    <p:cSldViewPr>
      <p:cViewPr>
        <p:scale>
          <a:sx n="90" d="100"/>
          <a:sy n="90" d="100"/>
        </p:scale>
        <p:origin x="1248" y="4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aliatorres:Desktop:Perfis%20e%20quadros%20em%20portugue&#770;s%20Epiteen%20Outubro%202015%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aliatorres:Desktop:Anos%20completos%20de%20escolaridade%202010%202012%20ESS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0.00211976682564922"/>
                  <c:y val="-0.05945945945945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0847906730259667"/>
                  <c:y val="-0.07027027027027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00423953365129828"/>
                  <c:y val="-0.07027027027027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0"/>
                  <c:y val="-0.04864864864864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00423953365129836"/>
                  <c:y val="-0.04864864864864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Folha1!$B$26:$B$30</c:f>
              <c:strCache>
                <c:ptCount val="5"/>
                <c:pt idx="0">
                  <c:v>REB</c:v>
                </c:pt>
                <c:pt idx="1">
                  <c:v>REA</c:v>
                </c:pt>
                <c:pt idx="2">
                  <c:v>REI</c:v>
                </c:pt>
                <c:pt idx="3">
                  <c:v>MEA</c:v>
                </c:pt>
                <c:pt idx="4">
                  <c:v>MEDT</c:v>
                </c:pt>
              </c:strCache>
            </c:strRef>
          </c:cat>
          <c:val>
            <c:numRef>
              <c:f>Folha1!$C$26:$C$30</c:f>
              <c:numCache>
                <c:formatCode>####.0</c:formatCode>
                <c:ptCount val="5"/>
                <c:pt idx="0">
                  <c:v>24.07732864674869</c:v>
                </c:pt>
                <c:pt idx="1">
                  <c:v>19.03925014645578</c:v>
                </c:pt>
                <c:pt idx="2">
                  <c:v>16.57879320445225</c:v>
                </c:pt>
                <c:pt idx="3">
                  <c:v>26.47920328060922</c:v>
                </c:pt>
                <c:pt idx="4">
                  <c:v>13.82542472173404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41853216"/>
        <c:axId val="-2109961360"/>
        <c:axId val="0"/>
      </c:bar3DChart>
      <c:catAx>
        <c:axId val="-214185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pt-BR"/>
          </a:p>
        </c:txPr>
        <c:crossAx val="-2109961360"/>
        <c:crosses val="autoZero"/>
        <c:auto val="1"/>
        <c:lblAlgn val="ctr"/>
        <c:lblOffset val="100"/>
        <c:noMultiLvlLbl val="0"/>
      </c:catAx>
      <c:valAx>
        <c:axId val="-2109961360"/>
        <c:scaling>
          <c:orientation val="minMax"/>
          <c:max val="100.0"/>
        </c:scaling>
        <c:delete val="0"/>
        <c:axPos val="l"/>
        <c:numFmt formatCode="####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-2141853216"/>
        <c:crosses val="autoZero"/>
        <c:crossBetween val="between"/>
        <c:majorUnit val="20.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Folha1!$B$38</c:f>
              <c:strCache>
                <c:ptCount val="1"/>
                <c:pt idx="0">
                  <c:v>Feminino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Folha1!$C$37:$H$37</c:f>
              <c:strCache>
                <c:ptCount val="6"/>
                <c:pt idx="0">
                  <c:v>Média</c:v>
                </c:pt>
                <c:pt idx="1">
                  <c:v>REB</c:v>
                </c:pt>
                <c:pt idx="2">
                  <c:v>REA</c:v>
                </c:pt>
                <c:pt idx="3">
                  <c:v>REI</c:v>
                </c:pt>
                <c:pt idx="4">
                  <c:v>MEA</c:v>
                </c:pt>
                <c:pt idx="5">
                  <c:v>MEDT</c:v>
                </c:pt>
              </c:strCache>
            </c:strRef>
          </c:cat>
          <c:val>
            <c:numRef>
              <c:f>Folha1!$C$38:$H$38</c:f>
              <c:numCache>
                <c:formatCode>###0.0</c:formatCode>
                <c:ptCount val="6"/>
                <c:pt idx="0" formatCode="0.0">
                  <c:v>51.67</c:v>
                </c:pt>
                <c:pt idx="1">
                  <c:v>48.93048128342242</c:v>
                </c:pt>
                <c:pt idx="2">
                  <c:v>51.93548387096775</c:v>
                </c:pt>
                <c:pt idx="3">
                  <c:v>40.15151515151515</c:v>
                </c:pt>
                <c:pt idx="4">
                  <c:v>66.66666666666667</c:v>
                </c:pt>
                <c:pt idx="5">
                  <c:v>41.96428571428572</c:v>
                </c:pt>
              </c:numCache>
            </c:numRef>
          </c:val>
        </c:ser>
        <c:ser>
          <c:idx val="1"/>
          <c:order val="1"/>
          <c:tx>
            <c:strRef>
              <c:f>Folha1!$B$39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0176369292300856"/>
                  <c:y val="-0.01356686863852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160335720273504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0144302148246154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0208436436355557"/>
                  <c:y val="-0.02374202011742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Folha1!$C$37:$H$37</c:f>
              <c:strCache>
                <c:ptCount val="6"/>
                <c:pt idx="0">
                  <c:v>Média</c:v>
                </c:pt>
                <c:pt idx="1">
                  <c:v>REB</c:v>
                </c:pt>
                <c:pt idx="2">
                  <c:v>REA</c:v>
                </c:pt>
                <c:pt idx="3">
                  <c:v>REI</c:v>
                </c:pt>
                <c:pt idx="4">
                  <c:v>MEA</c:v>
                </c:pt>
                <c:pt idx="5">
                  <c:v>MEDT</c:v>
                </c:pt>
              </c:strCache>
            </c:strRef>
          </c:cat>
          <c:val>
            <c:numRef>
              <c:f>Folha1!$C$39:$H$39</c:f>
              <c:numCache>
                <c:formatCode>###0.0</c:formatCode>
                <c:ptCount val="6"/>
                <c:pt idx="0" formatCode="0.0">
                  <c:v>48.33</c:v>
                </c:pt>
                <c:pt idx="1">
                  <c:v>51.06951871657756</c:v>
                </c:pt>
                <c:pt idx="2">
                  <c:v>48.06451612903226</c:v>
                </c:pt>
                <c:pt idx="3">
                  <c:v>59.84848484848485</c:v>
                </c:pt>
                <c:pt idx="4">
                  <c:v>33.33333333333334</c:v>
                </c:pt>
                <c:pt idx="5">
                  <c:v>58.03571428571428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090078800"/>
        <c:axId val="-2112195040"/>
        <c:axId val="0"/>
      </c:bar3DChart>
      <c:catAx>
        <c:axId val="-2090078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-2112195040"/>
        <c:crosses val="autoZero"/>
        <c:auto val="1"/>
        <c:lblAlgn val="ctr"/>
        <c:lblOffset val="100"/>
        <c:noMultiLvlLbl val="0"/>
      </c:catAx>
      <c:valAx>
        <c:axId val="-2112195040"/>
        <c:scaling>
          <c:orientation val="minMax"/>
          <c:max val="100.0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-2090078800"/>
        <c:crosses val="autoZero"/>
        <c:crossBetween val="between"/>
        <c:majorUnit val="20.0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Folha1!$B$96</c:f>
              <c:strCache>
                <c:ptCount val="1"/>
                <c:pt idx="0">
                  <c:v>REB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dLbl>
              <c:idx val="5"/>
              <c:layout>
                <c:manualLayout>
                  <c:x val="0.00266134397870925"/>
                  <c:y val="-0.006446415818184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00798403193612774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Folha1!$C$95:$I$95</c:f>
              <c:strCache>
                <c:ptCount val="7"/>
                <c:pt idx="0">
                  <c:v>Quadros superiores</c:v>
                </c:pt>
                <c:pt idx="1">
                  <c:v>Profissões intelectuais e científicas</c:v>
                </c:pt>
                <c:pt idx="2">
                  <c:v>Profissionais de nível intermédio e pessoal administrativo</c:v>
                </c:pt>
                <c:pt idx="3">
                  <c:v>Pessoal dos serviços e vendedores</c:v>
                </c:pt>
                <c:pt idx="4">
                  <c:v>Operários e operadores</c:v>
                </c:pt>
                <c:pt idx="5">
                  <c:v>Profissões não qualificadas</c:v>
                </c:pt>
                <c:pt idx="6">
                  <c:v>Outras profissões (Militares, Agricultores e pescadores)</c:v>
                </c:pt>
              </c:strCache>
            </c:strRef>
          </c:cat>
          <c:val>
            <c:numRef>
              <c:f>Folha1!$C$96:$I$96</c:f>
              <c:numCache>
                <c:formatCode>####.0%</c:formatCode>
                <c:ptCount val="7"/>
                <c:pt idx="0" formatCode="###0.0%">
                  <c:v>0.0472103004291845</c:v>
                </c:pt>
                <c:pt idx="1">
                  <c:v>0.00429184549356224</c:v>
                </c:pt>
                <c:pt idx="2" formatCode="###0.0%">
                  <c:v>0.0944206008583691</c:v>
                </c:pt>
                <c:pt idx="3" formatCode="###0.0%">
                  <c:v>0.218884120171674</c:v>
                </c:pt>
                <c:pt idx="4" formatCode="###0.0%">
                  <c:v>0.506437768240343</c:v>
                </c:pt>
                <c:pt idx="5" formatCode="###0.0%">
                  <c:v>0.107296137339056</c:v>
                </c:pt>
                <c:pt idx="6" formatCode="###0.0%">
                  <c:v>0.0214592274678112</c:v>
                </c:pt>
              </c:numCache>
            </c:numRef>
          </c:val>
        </c:ser>
        <c:ser>
          <c:idx val="1"/>
          <c:order val="1"/>
          <c:tx>
            <c:strRef>
              <c:f>Folha1!$B$97</c:f>
              <c:strCache>
                <c:ptCount val="1"/>
                <c:pt idx="0">
                  <c:v>REA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0.00798403193612777"/>
                  <c:y val="0.003223207909092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010645375914837"/>
                  <c:y val="-0.006446415818184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00798403193612774"/>
                  <c:y val="-0.006446415818184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Folha1!$C$95:$I$95</c:f>
              <c:strCache>
                <c:ptCount val="7"/>
                <c:pt idx="0">
                  <c:v>Quadros superiores</c:v>
                </c:pt>
                <c:pt idx="1">
                  <c:v>Profissões intelectuais e científicas</c:v>
                </c:pt>
                <c:pt idx="2">
                  <c:v>Profissionais de nível intermédio e pessoal administrativo</c:v>
                </c:pt>
                <c:pt idx="3">
                  <c:v>Pessoal dos serviços e vendedores</c:v>
                </c:pt>
                <c:pt idx="4">
                  <c:v>Operários e operadores</c:v>
                </c:pt>
                <c:pt idx="5">
                  <c:v>Profissões não qualificadas</c:v>
                </c:pt>
                <c:pt idx="6">
                  <c:v>Outras profissões (Militares, Agricultores e pescadores)</c:v>
                </c:pt>
              </c:strCache>
            </c:strRef>
          </c:cat>
          <c:val>
            <c:numRef>
              <c:f>Folha1!$C$97:$I$97</c:f>
              <c:numCache>
                <c:formatCode>###0.0%</c:formatCode>
                <c:ptCount val="7"/>
                <c:pt idx="0">
                  <c:v>0.162544169611307</c:v>
                </c:pt>
                <c:pt idx="1">
                  <c:v>0.621908127208481</c:v>
                </c:pt>
                <c:pt idx="2">
                  <c:v>0.169611307420495</c:v>
                </c:pt>
                <c:pt idx="3">
                  <c:v>0.03886925795053</c:v>
                </c:pt>
                <c:pt idx="4" formatCode="####.0%">
                  <c:v>0.00706713780918728</c:v>
                </c:pt>
              </c:numCache>
            </c:numRef>
          </c:val>
        </c:ser>
        <c:ser>
          <c:idx val="2"/>
          <c:order val="2"/>
          <c:tx>
            <c:strRef>
              <c:f>Folha1!$B$98</c:f>
              <c:strCache>
                <c:ptCount val="1"/>
                <c:pt idx="0">
                  <c:v>REI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dLbl>
              <c:idx val="4"/>
              <c:layout>
                <c:manualLayout>
                  <c:x val="-0.00266134397870925"/>
                  <c:y val="-5.9091462370410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Folha1!$C$95:$I$95</c:f>
              <c:strCache>
                <c:ptCount val="7"/>
                <c:pt idx="0">
                  <c:v>Quadros superiores</c:v>
                </c:pt>
                <c:pt idx="1">
                  <c:v>Profissões intelectuais e científicas</c:v>
                </c:pt>
                <c:pt idx="2">
                  <c:v>Profissionais de nível intermédio e pessoal administrativo</c:v>
                </c:pt>
                <c:pt idx="3">
                  <c:v>Pessoal dos serviços e vendedores</c:v>
                </c:pt>
                <c:pt idx="4">
                  <c:v>Operários e operadores</c:v>
                </c:pt>
                <c:pt idx="5">
                  <c:v>Profissões não qualificadas</c:v>
                </c:pt>
                <c:pt idx="6">
                  <c:v>Outras profissões (Militares, Agricultores e pescadores)</c:v>
                </c:pt>
              </c:strCache>
            </c:strRef>
          </c:cat>
          <c:val>
            <c:numRef>
              <c:f>Folha1!$C$98:$I$98</c:f>
              <c:numCache>
                <c:formatCode>###0.0%</c:formatCode>
                <c:ptCount val="7"/>
                <c:pt idx="0">
                  <c:v>0.223350253807107</c:v>
                </c:pt>
                <c:pt idx="1">
                  <c:v>0.0558375634517767</c:v>
                </c:pt>
                <c:pt idx="2">
                  <c:v>0.355329949238579</c:v>
                </c:pt>
                <c:pt idx="3">
                  <c:v>0.233502538071066</c:v>
                </c:pt>
                <c:pt idx="4">
                  <c:v>0.121827411167513</c:v>
                </c:pt>
                <c:pt idx="5">
                  <c:v>0.0101522842639594</c:v>
                </c:pt>
              </c:numCache>
            </c:numRef>
          </c:val>
        </c:ser>
        <c:ser>
          <c:idx val="3"/>
          <c:order val="3"/>
          <c:tx>
            <c:strRef>
              <c:f>Folha1!$B$99</c:f>
              <c:strCache>
                <c:ptCount val="1"/>
                <c:pt idx="0">
                  <c:v>MEA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00665335994677312"/>
                  <c:y val="-0.04190170281820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119760479041916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0146373918829008"/>
                  <c:y val="0.003223207909092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0146373918829009"/>
                  <c:y val="-5.9091462370410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00798403193612774"/>
                  <c:y val="-0.006446415818184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00399201596806397"/>
                  <c:y val="-0.006446415818184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00399201596806387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Folha1!$C$95:$I$95</c:f>
              <c:strCache>
                <c:ptCount val="7"/>
                <c:pt idx="0">
                  <c:v>Quadros superiores</c:v>
                </c:pt>
                <c:pt idx="1">
                  <c:v>Profissões intelectuais e científicas</c:v>
                </c:pt>
                <c:pt idx="2">
                  <c:v>Profissionais de nível intermédio e pessoal administrativo</c:v>
                </c:pt>
                <c:pt idx="3">
                  <c:v>Pessoal dos serviços e vendedores</c:v>
                </c:pt>
                <c:pt idx="4">
                  <c:v>Operários e operadores</c:v>
                </c:pt>
                <c:pt idx="5">
                  <c:v>Profissões não qualificadas</c:v>
                </c:pt>
                <c:pt idx="6">
                  <c:v>Outras profissões (Militares, Agricultores e pescadores)</c:v>
                </c:pt>
              </c:strCache>
            </c:strRef>
          </c:cat>
          <c:val>
            <c:numRef>
              <c:f>Folha1!$C$99:$I$99</c:f>
              <c:numCache>
                <c:formatCode>###0.0%</c:formatCode>
                <c:ptCount val="7"/>
                <c:pt idx="0">
                  <c:v>0.20855614973262</c:v>
                </c:pt>
                <c:pt idx="1">
                  <c:v>0.0508021390374332</c:v>
                </c:pt>
                <c:pt idx="2">
                  <c:v>0.262032085561497</c:v>
                </c:pt>
                <c:pt idx="3">
                  <c:v>0.1524064171123</c:v>
                </c:pt>
                <c:pt idx="4">
                  <c:v>0.270053475935829</c:v>
                </c:pt>
                <c:pt idx="5">
                  <c:v>0.0374331550802139</c:v>
                </c:pt>
                <c:pt idx="6">
                  <c:v>0.018716577540107</c:v>
                </c:pt>
              </c:numCache>
            </c:numRef>
          </c:val>
        </c:ser>
        <c:ser>
          <c:idx val="4"/>
          <c:order val="4"/>
          <c:tx>
            <c:strRef>
              <c:f>Folha1!$B$100</c:f>
              <c:strCache>
                <c:ptCount val="1"/>
                <c:pt idx="0">
                  <c:v>MEDT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0186294078509647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0119760479041916"/>
                  <c:y val="-0.003223207909092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0159680638722556"/>
                  <c:y val="0.003222954113193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0159680638722555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0119760479041915"/>
                  <c:y val="-0.00644641581818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013306719893546"/>
                  <c:y val="-0.00644641581818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Folha1!$C$95:$I$95</c:f>
              <c:strCache>
                <c:ptCount val="7"/>
                <c:pt idx="0">
                  <c:v>Quadros superiores</c:v>
                </c:pt>
                <c:pt idx="1">
                  <c:v>Profissões intelectuais e científicas</c:v>
                </c:pt>
                <c:pt idx="2">
                  <c:v>Profissionais de nível intermédio e pessoal administrativo</c:v>
                </c:pt>
                <c:pt idx="3">
                  <c:v>Pessoal dos serviços e vendedores</c:v>
                </c:pt>
                <c:pt idx="4">
                  <c:v>Operários e operadores</c:v>
                </c:pt>
                <c:pt idx="5">
                  <c:v>Profissões não qualificadas</c:v>
                </c:pt>
                <c:pt idx="6">
                  <c:v>Outras profissões (Militares, Agricultores e pescadores)</c:v>
                </c:pt>
              </c:strCache>
            </c:strRef>
          </c:cat>
          <c:val>
            <c:numRef>
              <c:f>Folha1!$C$100:$I$100</c:f>
              <c:numCache>
                <c:formatCode>###0.0%</c:formatCode>
                <c:ptCount val="7"/>
                <c:pt idx="0">
                  <c:v>0.215789473684211</c:v>
                </c:pt>
                <c:pt idx="1">
                  <c:v>0.542105263157895</c:v>
                </c:pt>
                <c:pt idx="2">
                  <c:v>0.147368421052632</c:v>
                </c:pt>
                <c:pt idx="3">
                  <c:v>0.0631578947368421</c:v>
                </c:pt>
                <c:pt idx="4">
                  <c:v>0.0210526315789474</c:v>
                </c:pt>
                <c:pt idx="5" formatCode="####.0%">
                  <c:v>0.00526315789473684</c:v>
                </c:pt>
                <c:pt idx="6" formatCode="####.0%">
                  <c:v>0.00526315789473684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091814528"/>
        <c:axId val="-2110290720"/>
        <c:axId val="0"/>
      </c:bar3DChart>
      <c:catAx>
        <c:axId val="-2091814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pt-BR"/>
          </a:p>
        </c:txPr>
        <c:crossAx val="-2110290720"/>
        <c:crosses val="autoZero"/>
        <c:auto val="1"/>
        <c:lblAlgn val="ctr"/>
        <c:lblOffset val="100"/>
        <c:noMultiLvlLbl val="0"/>
      </c:catAx>
      <c:valAx>
        <c:axId val="-2110290720"/>
        <c:scaling>
          <c:orientation val="minMax"/>
          <c:max val="1.0"/>
        </c:scaling>
        <c:delete val="0"/>
        <c:axPos val="l"/>
        <c:numFmt formatCode="###0.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-2091814528"/>
        <c:crosses val="autoZero"/>
        <c:crossBetween val="between"/>
        <c:majorUnit val="0.2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Folha1!$B$107</c:f>
              <c:strCache>
                <c:ptCount val="1"/>
                <c:pt idx="0">
                  <c:v>REB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0.00291519491406373"/>
                  <c:y val="0.003254203239085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Folha1!$C$106:$I$106</c:f>
              <c:strCache>
                <c:ptCount val="7"/>
                <c:pt idx="0">
                  <c:v>Quadros superiores</c:v>
                </c:pt>
                <c:pt idx="1">
                  <c:v>Profissões intelectuais e científicas</c:v>
                </c:pt>
                <c:pt idx="2">
                  <c:v>Profissionais de nível intermédio e pessoal administrativo</c:v>
                </c:pt>
                <c:pt idx="3">
                  <c:v>Pessoal dos serviços e vendedores</c:v>
                </c:pt>
                <c:pt idx="4">
                  <c:v>Operárias e operadoras</c:v>
                </c:pt>
                <c:pt idx="5">
                  <c:v>Profissões não qualificadas</c:v>
                </c:pt>
                <c:pt idx="6">
                  <c:v>Outras profissões (Militares, Agricultoras e pescadoras)</c:v>
                </c:pt>
              </c:strCache>
            </c:strRef>
          </c:cat>
          <c:val>
            <c:numRef>
              <c:f>Folha1!$C$107:$I$107</c:f>
              <c:numCache>
                <c:formatCode>####.0%</c:formatCode>
                <c:ptCount val="7"/>
                <c:pt idx="0" formatCode="###0.0%">
                  <c:v>0.0138888888888889</c:v>
                </c:pt>
                <c:pt idx="1">
                  <c:v>0.00925925925925926</c:v>
                </c:pt>
                <c:pt idx="2" formatCode="###0.0%">
                  <c:v>0.0740740740740741</c:v>
                </c:pt>
                <c:pt idx="3" formatCode="###0.0%">
                  <c:v>0.212962962962963</c:v>
                </c:pt>
                <c:pt idx="4" formatCode="###0.0%">
                  <c:v>0.115740740740741</c:v>
                </c:pt>
                <c:pt idx="5" formatCode="###0.0%">
                  <c:v>0.564814814814815</c:v>
                </c:pt>
                <c:pt idx="6">
                  <c:v>0.00925925925925926</c:v>
                </c:pt>
              </c:numCache>
            </c:numRef>
          </c:val>
        </c:ser>
        <c:ser>
          <c:idx val="1"/>
          <c:order val="1"/>
          <c:tx>
            <c:strRef>
              <c:f>Folha1!$B$108</c:f>
              <c:strCache>
                <c:ptCount val="1"/>
                <c:pt idx="0">
                  <c:v>REA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0.00437279237109562"/>
                  <c:y val="0.006508406478170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010203182199223"/>
                  <c:y val="-5.9659703522577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Folha1!$C$106:$I$106</c:f>
              <c:strCache>
                <c:ptCount val="7"/>
                <c:pt idx="0">
                  <c:v>Quadros superiores</c:v>
                </c:pt>
                <c:pt idx="1">
                  <c:v>Profissões intelectuais e científicas</c:v>
                </c:pt>
                <c:pt idx="2">
                  <c:v>Profissionais de nível intermédio e pessoal administrativo</c:v>
                </c:pt>
                <c:pt idx="3">
                  <c:v>Pessoal dos serviços e vendedores</c:v>
                </c:pt>
                <c:pt idx="4">
                  <c:v>Operárias e operadoras</c:v>
                </c:pt>
                <c:pt idx="5">
                  <c:v>Profissões não qualificadas</c:v>
                </c:pt>
                <c:pt idx="6">
                  <c:v>Outras profissões (Militares, Agricultoras e pescadoras)</c:v>
                </c:pt>
              </c:strCache>
            </c:strRef>
          </c:cat>
          <c:val>
            <c:numRef>
              <c:f>Folha1!$C$108:$I$108</c:f>
              <c:numCache>
                <c:formatCode>###0.0%</c:formatCode>
                <c:ptCount val="7"/>
                <c:pt idx="0">
                  <c:v>0.0534351145038168</c:v>
                </c:pt>
                <c:pt idx="1">
                  <c:v>0.748091603053436</c:v>
                </c:pt>
                <c:pt idx="2">
                  <c:v>0.175572519083969</c:v>
                </c:pt>
                <c:pt idx="3">
                  <c:v>0.0229007633587786</c:v>
                </c:pt>
              </c:numCache>
            </c:numRef>
          </c:val>
        </c:ser>
        <c:ser>
          <c:idx val="2"/>
          <c:order val="2"/>
          <c:tx>
            <c:strRef>
              <c:f>Folha1!$B$109</c:f>
              <c:strCache>
                <c:ptCount val="1"/>
                <c:pt idx="0">
                  <c:v>REI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0.0116607796562549"/>
                  <c:y val="-0.006508406478170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Folha1!$C$106:$I$106</c:f>
              <c:strCache>
                <c:ptCount val="7"/>
                <c:pt idx="0">
                  <c:v>Quadros superiores</c:v>
                </c:pt>
                <c:pt idx="1">
                  <c:v>Profissões intelectuais e científicas</c:v>
                </c:pt>
                <c:pt idx="2">
                  <c:v>Profissionais de nível intermédio e pessoal administrativo</c:v>
                </c:pt>
                <c:pt idx="3">
                  <c:v>Pessoal dos serviços e vendedores</c:v>
                </c:pt>
                <c:pt idx="4">
                  <c:v>Operárias e operadoras</c:v>
                </c:pt>
                <c:pt idx="5">
                  <c:v>Profissões não qualificadas</c:v>
                </c:pt>
                <c:pt idx="6">
                  <c:v>Outras profissões (Militares, Agricultoras e pescadoras)</c:v>
                </c:pt>
              </c:strCache>
            </c:strRef>
          </c:cat>
          <c:val>
            <c:numRef>
              <c:f>Folha1!$C$109:$I$109</c:f>
              <c:numCache>
                <c:formatCode>###0.0%</c:formatCode>
                <c:ptCount val="7"/>
                <c:pt idx="0">
                  <c:v>0.0880829015544041</c:v>
                </c:pt>
                <c:pt idx="1">
                  <c:v>0.0932642487046633</c:v>
                </c:pt>
                <c:pt idx="2">
                  <c:v>0.512953367875647</c:v>
                </c:pt>
                <c:pt idx="3">
                  <c:v>0.186528497409327</c:v>
                </c:pt>
                <c:pt idx="4">
                  <c:v>0.0259067357512953</c:v>
                </c:pt>
                <c:pt idx="5">
                  <c:v>0.0932642487046633</c:v>
                </c:pt>
              </c:numCache>
            </c:numRef>
          </c:val>
        </c:ser>
        <c:ser>
          <c:idx val="3"/>
          <c:order val="3"/>
          <c:tx>
            <c:strRef>
              <c:f>Folha1!$B$110</c:f>
              <c:strCache>
                <c:ptCount val="1"/>
                <c:pt idx="0">
                  <c:v>MEA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010203182199223"/>
                  <c:y val="-0.006508406478170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116607796562549"/>
                  <c:y val="0.01301655671986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021863961855478"/>
                  <c:y val="-0.009762609717255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0145759745703186"/>
                  <c:y val="-0.003254203239085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Folha1!$C$106:$I$106</c:f>
              <c:strCache>
                <c:ptCount val="7"/>
                <c:pt idx="0">
                  <c:v>Quadros superiores</c:v>
                </c:pt>
                <c:pt idx="1">
                  <c:v>Profissões intelectuais e científicas</c:v>
                </c:pt>
                <c:pt idx="2">
                  <c:v>Profissionais de nível intermédio e pessoal administrativo</c:v>
                </c:pt>
                <c:pt idx="3">
                  <c:v>Pessoal dos serviços e vendedores</c:v>
                </c:pt>
                <c:pt idx="4">
                  <c:v>Operárias e operadoras</c:v>
                </c:pt>
                <c:pt idx="5">
                  <c:v>Profissões não qualificadas</c:v>
                </c:pt>
                <c:pt idx="6">
                  <c:v>Outras profissões (Militares, Agricultoras e pescadoras)</c:v>
                </c:pt>
              </c:strCache>
            </c:strRef>
          </c:cat>
          <c:val>
            <c:numRef>
              <c:f>Folha1!$C$110:$I$110</c:f>
              <c:numCache>
                <c:formatCode>###0.0%</c:formatCode>
                <c:ptCount val="7"/>
                <c:pt idx="0">
                  <c:v>0.121875</c:v>
                </c:pt>
                <c:pt idx="1">
                  <c:v>0.065625</c:v>
                </c:pt>
                <c:pt idx="2">
                  <c:v>0.30625</c:v>
                </c:pt>
                <c:pt idx="3">
                  <c:v>0.21875</c:v>
                </c:pt>
                <c:pt idx="4">
                  <c:v>0.0625</c:v>
                </c:pt>
                <c:pt idx="5">
                  <c:v>0.225</c:v>
                </c:pt>
              </c:numCache>
            </c:numRef>
          </c:val>
        </c:ser>
        <c:ser>
          <c:idx val="4"/>
          <c:order val="4"/>
          <c:tx>
            <c:strRef>
              <c:f>Folha1!$B$111</c:f>
              <c:strCache>
                <c:ptCount val="1"/>
                <c:pt idx="0">
                  <c:v>MEDT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0131183771132867"/>
                  <c:y val="-0.003254203239085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116607796562549"/>
                  <c:y val="0.003254203239085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00728798728515932"/>
                  <c:y val="0.009762609717255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0160335720273505"/>
                  <c:y val="0.009762609717255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00874558474219118"/>
                  <c:y val="0.006508406478170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Folha1!$C$106:$I$106</c:f>
              <c:strCache>
                <c:ptCount val="7"/>
                <c:pt idx="0">
                  <c:v>Quadros superiores</c:v>
                </c:pt>
                <c:pt idx="1">
                  <c:v>Profissões intelectuais e científicas</c:v>
                </c:pt>
                <c:pt idx="2">
                  <c:v>Profissionais de nível intermédio e pessoal administrativo</c:v>
                </c:pt>
                <c:pt idx="3">
                  <c:v>Pessoal dos serviços e vendedores</c:v>
                </c:pt>
                <c:pt idx="4">
                  <c:v>Operárias e operadoras</c:v>
                </c:pt>
                <c:pt idx="5">
                  <c:v>Profissões não qualificadas</c:v>
                </c:pt>
                <c:pt idx="6">
                  <c:v>Outras profissões (Militares, Agricultoras e pescadoras)</c:v>
                </c:pt>
              </c:strCache>
            </c:strRef>
          </c:cat>
          <c:val>
            <c:numRef>
              <c:f>Folha1!$C$111:$I$111</c:f>
              <c:numCache>
                <c:formatCode>###0.0%</c:formatCode>
                <c:ptCount val="7"/>
                <c:pt idx="0">
                  <c:v>0.0652173913043478</c:v>
                </c:pt>
                <c:pt idx="1">
                  <c:v>0.657608695652174</c:v>
                </c:pt>
                <c:pt idx="2">
                  <c:v>0.195652173913043</c:v>
                </c:pt>
                <c:pt idx="3">
                  <c:v>0.0597826086956522</c:v>
                </c:pt>
                <c:pt idx="5">
                  <c:v>0.016304347826087</c:v>
                </c:pt>
                <c:pt idx="6" formatCode="####.0%">
                  <c:v>0.00543478260869565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06894592"/>
        <c:axId val="-2144298272"/>
        <c:axId val="0"/>
      </c:bar3DChart>
      <c:catAx>
        <c:axId val="-2106894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pt-BR"/>
          </a:p>
        </c:txPr>
        <c:crossAx val="-2144298272"/>
        <c:crosses val="autoZero"/>
        <c:auto val="1"/>
        <c:lblAlgn val="ctr"/>
        <c:lblOffset val="100"/>
        <c:noMultiLvlLbl val="0"/>
      </c:catAx>
      <c:valAx>
        <c:axId val="-2144298272"/>
        <c:scaling>
          <c:orientation val="minMax"/>
          <c:max val="1.0"/>
        </c:scaling>
        <c:delete val="0"/>
        <c:axPos val="l"/>
        <c:numFmt formatCode="###0.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-2106894592"/>
        <c:crosses val="autoZero"/>
        <c:crossBetween val="between"/>
        <c:majorUnit val="0.2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Folha1!$C$20:$H$20</c:f>
              <c:strCache>
                <c:ptCount val="6"/>
                <c:pt idx="0">
                  <c:v>Média</c:v>
                </c:pt>
                <c:pt idx="1">
                  <c:v>REB</c:v>
                </c:pt>
                <c:pt idx="2">
                  <c:v>REA</c:v>
                </c:pt>
                <c:pt idx="3">
                  <c:v>REI</c:v>
                </c:pt>
                <c:pt idx="4">
                  <c:v>MEA</c:v>
                </c:pt>
                <c:pt idx="5">
                  <c:v>MEDT</c:v>
                </c:pt>
              </c:strCache>
            </c:strRef>
          </c:cat>
          <c:val>
            <c:numRef>
              <c:f>Folha1!$C$21:$H$21</c:f>
              <c:numCache>
                <c:formatCode>###0.0</c:formatCode>
                <c:ptCount val="6"/>
                <c:pt idx="0">
                  <c:v>65.56630620375637</c:v>
                </c:pt>
                <c:pt idx="1">
                  <c:v>15.57177615571776</c:v>
                </c:pt>
                <c:pt idx="2">
                  <c:v>87.07692307692308</c:v>
                </c:pt>
                <c:pt idx="3">
                  <c:v>69.61130742049464</c:v>
                </c:pt>
                <c:pt idx="4">
                  <c:v>83.18584070796452</c:v>
                </c:pt>
                <c:pt idx="5">
                  <c:v>88.13559322033898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093548960"/>
        <c:axId val="-2094976048"/>
        <c:axId val="0"/>
      </c:bar3DChart>
      <c:catAx>
        <c:axId val="-2093548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-2094976048"/>
        <c:crosses val="autoZero"/>
        <c:auto val="1"/>
        <c:lblAlgn val="ctr"/>
        <c:lblOffset val="100"/>
        <c:noMultiLvlLbl val="0"/>
      </c:catAx>
      <c:valAx>
        <c:axId val="-2094976048"/>
        <c:scaling>
          <c:orientation val="minMax"/>
          <c:max val="100.0"/>
        </c:scaling>
        <c:delete val="0"/>
        <c:axPos val="l"/>
        <c:numFmt formatCode="###0.0" sourceLinked="1"/>
        <c:majorTickMark val="out"/>
        <c:minorTickMark val="none"/>
        <c:tickLblPos val="nextTo"/>
        <c:crossAx val="-2093548960"/>
        <c:crosses val="autoZero"/>
        <c:crossBetween val="between"/>
        <c:majorUnit val="20.0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Folha1!$C$63:$H$63</c:f>
              <c:strCache>
                <c:ptCount val="6"/>
                <c:pt idx="0">
                  <c:v>Média</c:v>
                </c:pt>
                <c:pt idx="1">
                  <c:v>REB</c:v>
                </c:pt>
                <c:pt idx="2">
                  <c:v>REA</c:v>
                </c:pt>
                <c:pt idx="3">
                  <c:v>REI</c:v>
                </c:pt>
                <c:pt idx="4">
                  <c:v>MEA</c:v>
                </c:pt>
                <c:pt idx="5">
                  <c:v>MEDT</c:v>
                </c:pt>
              </c:strCache>
            </c:strRef>
          </c:cat>
          <c:val>
            <c:numRef>
              <c:f>Folha1!$C$64:$H$64</c:f>
              <c:numCache>
                <c:formatCode>###0.0</c:formatCode>
                <c:ptCount val="6"/>
                <c:pt idx="0" formatCode="0.0">
                  <c:v>40.67</c:v>
                </c:pt>
                <c:pt idx="1">
                  <c:v>77.95698924731182</c:v>
                </c:pt>
                <c:pt idx="2">
                  <c:v>1.61812297734628</c:v>
                </c:pt>
                <c:pt idx="3">
                  <c:v>37.40458015267176</c:v>
                </c:pt>
                <c:pt idx="4">
                  <c:v>12.90322580645161</c:v>
                </c:pt>
                <c:pt idx="5">
                  <c:v>27.02702702702703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094926144"/>
        <c:axId val="-2094488880"/>
        <c:axId val="0"/>
      </c:bar3DChart>
      <c:catAx>
        <c:axId val="-2094926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-2094488880"/>
        <c:crosses val="autoZero"/>
        <c:auto val="1"/>
        <c:lblAlgn val="ctr"/>
        <c:lblOffset val="100"/>
        <c:noMultiLvlLbl val="0"/>
      </c:catAx>
      <c:valAx>
        <c:axId val="-2094488880"/>
        <c:scaling>
          <c:orientation val="minMax"/>
          <c:max val="100.0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-2094926144"/>
        <c:crosses val="autoZero"/>
        <c:crossBetween val="between"/>
        <c:majorUnit val="20.0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Folha1!$B$72</c:f>
              <c:strCache>
                <c:ptCount val="1"/>
                <c:pt idx="0">
                  <c:v>REB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Folha1!$C$71:$H$71</c:f>
              <c:strCache>
                <c:ptCount val="6"/>
                <c:pt idx="0">
                  <c:v>Empregado/a</c:v>
                </c:pt>
                <c:pt idx="1">
                  <c:v>Estudante</c:v>
                </c:pt>
                <c:pt idx="2">
                  <c:v>Trabalhador/a-Estudante</c:v>
                </c:pt>
                <c:pt idx="3">
                  <c:v>Desempregado/a</c:v>
                </c:pt>
                <c:pt idx="4">
                  <c:v>Trabalhador familiar não remunerado</c:v>
                </c:pt>
                <c:pt idx="5">
                  <c:v>Outra situação</c:v>
                </c:pt>
              </c:strCache>
            </c:strRef>
          </c:cat>
          <c:val>
            <c:numRef>
              <c:f>Folha1!$C$72:$H$72</c:f>
              <c:numCache>
                <c:formatCode>0.0%</c:formatCode>
                <c:ptCount val="6"/>
                <c:pt idx="0">
                  <c:v>0.488</c:v>
                </c:pt>
                <c:pt idx="1">
                  <c:v>0.095</c:v>
                </c:pt>
                <c:pt idx="2">
                  <c:v>0.059</c:v>
                </c:pt>
                <c:pt idx="3">
                  <c:v>0.332</c:v>
                </c:pt>
                <c:pt idx="4">
                  <c:v>0.002</c:v>
                </c:pt>
                <c:pt idx="5">
                  <c:v>0.024</c:v>
                </c:pt>
              </c:numCache>
            </c:numRef>
          </c:val>
        </c:ser>
        <c:ser>
          <c:idx val="1"/>
          <c:order val="1"/>
          <c:tx>
            <c:strRef>
              <c:f>Folha1!$B$73</c:f>
              <c:strCache>
                <c:ptCount val="1"/>
                <c:pt idx="0">
                  <c:v>REA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Folha1!$C$71:$H$71</c:f>
              <c:strCache>
                <c:ptCount val="6"/>
                <c:pt idx="0">
                  <c:v>Empregado/a</c:v>
                </c:pt>
                <c:pt idx="1">
                  <c:v>Estudante</c:v>
                </c:pt>
                <c:pt idx="2">
                  <c:v>Trabalhador/a-Estudante</c:v>
                </c:pt>
                <c:pt idx="3">
                  <c:v>Desempregado/a</c:v>
                </c:pt>
                <c:pt idx="4">
                  <c:v>Trabalhador familiar não remunerado</c:v>
                </c:pt>
                <c:pt idx="5">
                  <c:v>Outra situação</c:v>
                </c:pt>
              </c:strCache>
            </c:strRef>
          </c:cat>
          <c:val>
            <c:numRef>
              <c:f>Folha1!$C$73:$H$73</c:f>
              <c:numCache>
                <c:formatCode>0.0%</c:formatCode>
                <c:ptCount val="6"/>
                <c:pt idx="0">
                  <c:v>0.046</c:v>
                </c:pt>
                <c:pt idx="1">
                  <c:v>0.731</c:v>
                </c:pt>
                <c:pt idx="2">
                  <c:v>0.151</c:v>
                </c:pt>
                <c:pt idx="3">
                  <c:v>0.065</c:v>
                </c:pt>
                <c:pt idx="5">
                  <c:v>0.006</c:v>
                </c:pt>
              </c:numCache>
            </c:numRef>
          </c:val>
        </c:ser>
        <c:ser>
          <c:idx val="2"/>
          <c:order val="2"/>
          <c:tx>
            <c:strRef>
              <c:f>Folha1!$B$74</c:f>
              <c:strCache>
                <c:ptCount val="1"/>
                <c:pt idx="0">
                  <c:v>REI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Folha1!$C$71:$H$71</c:f>
              <c:strCache>
                <c:ptCount val="6"/>
                <c:pt idx="0">
                  <c:v>Empregado/a</c:v>
                </c:pt>
                <c:pt idx="1">
                  <c:v>Estudante</c:v>
                </c:pt>
                <c:pt idx="2">
                  <c:v>Trabalhador/a-Estudante</c:v>
                </c:pt>
                <c:pt idx="3">
                  <c:v>Desempregado/a</c:v>
                </c:pt>
                <c:pt idx="4">
                  <c:v>Trabalhador familiar não remunerado</c:v>
                </c:pt>
                <c:pt idx="5">
                  <c:v>Outra situação</c:v>
                </c:pt>
              </c:strCache>
            </c:strRef>
          </c:cat>
          <c:val>
            <c:numRef>
              <c:f>Folha1!$C$74:$H$74</c:f>
              <c:numCache>
                <c:formatCode>0.0%</c:formatCode>
                <c:ptCount val="6"/>
                <c:pt idx="0">
                  <c:v>0.205</c:v>
                </c:pt>
                <c:pt idx="1">
                  <c:v>0.516</c:v>
                </c:pt>
                <c:pt idx="2">
                  <c:v>0.184</c:v>
                </c:pt>
                <c:pt idx="3">
                  <c:v>0.088</c:v>
                </c:pt>
                <c:pt idx="4">
                  <c:v>0.004</c:v>
                </c:pt>
                <c:pt idx="5">
                  <c:v>0.004</c:v>
                </c:pt>
              </c:numCache>
            </c:numRef>
          </c:val>
        </c:ser>
        <c:ser>
          <c:idx val="3"/>
          <c:order val="3"/>
          <c:tx>
            <c:strRef>
              <c:f>Folha1!$B$75</c:f>
              <c:strCache>
                <c:ptCount val="1"/>
                <c:pt idx="0">
                  <c:v>MEA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Folha1!$C$71:$H$71</c:f>
              <c:strCache>
                <c:ptCount val="6"/>
                <c:pt idx="0">
                  <c:v>Empregado/a</c:v>
                </c:pt>
                <c:pt idx="1">
                  <c:v>Estudante</c:v>
                </c:pt>
                <c:pt idx="2">
                  <c:v>Trabalhador/a-Estudante</c:v>
                </c:pt>
                <c:pt idx="3">
                  <c:v>Desempregado/a</c:v>
                </c:pt>
                <c:pt idx="4">
                  <c:v>Trabalhador familiar não remunerado</c:v>
                </c:pt>
                <c:pt idx="5">
                  <c:v>Outra situação</c:v>
                </c:pt>
              </c:strCache>
            </c:strRef>
          </c:cat>
          <c:val>
            <c:numRef>
              <c:f>Folha1!$C$75:$H$75</c:f>
              <c:numCache>
                <c:formatCode>0.0%</c:formatCode>
                <c:ptCount val="6"/>
                <c:pt idx="0">
                  <c:v>0.082</c:v>
                </c:pt>
                <c:pt idx="1">
                  <c:v>0.667</c:v>
                </c:pt>
                <c:pt idx="2">
                  <c:v>0.166</c:v>
                </c:pt>
                <c:pt idx="3">
                  <c:v>0.08</c:v>
                </c:pt>
                <c:pt idx="5">
                  <c:v>0.004</c:v>
                </c:pt>
              </c:numCache>
            </c:numRef>
          </c:val>
        </c:ser>
        <c:ser>
          <c:idx val="4"/>
          <c:order val="4"/>
          <c:tx>
            <c:strRef>
              <c:f>Folha1!$B$76</c:f>
              <c:strCache>
                <c:ptCount val="1"/>
                <c:pt idx="0">
                  <c:v>MEDT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Folha1!$C$71:$H$71</c:f>
              <c:strCache>
                <c:ptCount val="6"/>
                <c:pt idx="0">
                  <c:v>Empregado/a</c:v>
                </c:pt>
                <c:pt idx="1">
                  <c:v>Estudante</c:v>
                </c:pt>
                <c:pt idx="2">
                  <c:v>Trabalhador/a-Estudante</c:v>
                </c:pt>
                <c:pt idx="3">
                  <c:v>Desempregado/a</c:v>
                </c:pt>
                <c:pt idx="4">
                  <c:v>Trabalhador familiar não remunerado</c:v>
                </c:pt>
                <c:pt idx="5">
                  <c:v>Outra situação</c:v>
                </c:pt>
              </c:strCache>
            </c:strRef>
          </c:cat>
          <c:val>
            <c:numRef>
              <c:f>Folha1!$C$76:$H$76</c:f>
              <c:numCache>
                <c:formatCode>0.0%</c:formatCode>
                <c:ptCount val="6"/>
                <c:pt idx="0">
                  <c:v>0.047</c:v>
                </c:pt>
                <c:pt idx="1">
                  <c:v>0.711</c:v>
                </c:pt>
                <c:pt idx="2">
                  <c:v>0.174</c:v>
                </c:pt>
                <c:pt idx="3">
                  <c:v>0.064</c:v>
                </c:pt>
                <c:pt idx="4">
                  <c:v>0.004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10352384"/>
        <c:axId val="-2109868608"/>
        <c:axId val="0"/>
      </c:bar3DChart>
      <c:catAx>
        <c:axId val="-2110352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00" b="1"/>
            </a:pPr>
            <a:endParaRPr lang="pt-BR"/>
          </a:p>
        </c:txPr>
        <c:crossAx val="-2109868608"/>
        <c:crosses val="autoZero"/>
        <c:auto val="1"/>
        <c:lblAlgn val="ctr"/>
        <c:lblOffset val="100"/>
        <c:noMultiLvlLbl val="0"/>
      </c:catAx>
      <c:valAx>
        <c:axId val="-2109868608"/>
        <c:scaling>
          <c:orientation val="minMax"/>
          <c:max val="1.0"/>
        </c:scaling>
        <c:delete val="0"/>
        <c:axPos val="l"/>
        <c:numFmt formatCode="0.0%" sourceLinked="1"/>
        <c:majorTickMark val="out"/>
        <c:minorTickMark val="none"/>
        <c:tickLblPos val="nextTo"/>
        <c:crossAx val="-2110352384"/>
        <c:crosses val="autoZero"/>
        <c:crossBetween val="between"/>
        <c:majorUnit val="0.2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37952290184259"/>
          <c:y val="0.063953216189946"/>
          <c:w val="0.937260960250691"/>
          <c:h val="0.696894419776031"/>
        </c:manualLayout>
      </c:layout>
      <c:lineChart>
        <c:grouping val="standard"/>
        <c:varyColors val="0"/>
        <c:ser>
          <c:idx val="0"/>
          <c:order val="0"/>
          <c:tx>
            <c:strRef>
              <c:f>'2012'!$B$193</c:f>
              <c:strCache>
                <c:ptCount val="1"/>
                <c:pt idx="0">
                  <c:v>15-29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dLbls>
            <c:dLbl>
              <c:idx val="18"/>
              <c:layout>
                <c:manualLayout>
                  <c:x val="-0.0212765981210251"/>
                  <c:y val="-0.02149382052659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'2012'!$A$194:$A$215</c:f>
              <c:strCache>
                <c:ptCount val="22"/>
                <c:pt idx="0">
                  <c:v>Noruega</c:v>
                </c:pt>
                <c:pt idx="1">
                  <c:v>Suécia</c:v>
                </c:pt>
                <c:pt idx="2">
                  <c:v>Finlândia</c:v>
                </c:pt>
                <c:pt idx="3">
                  <c:v>Dinamarca</c:v>
                </c:pt>
                <c:pt idx="4">
                  <c:v>Islândia</c:v>
                </c:pt>
                <c:pt idx="5">
                  <c:v>Reino Unido</c:v>
                </c:pt>
                <c:pt idx="6">
                  <c:v>Irlanda</c:v>
                </c:pt>
                <c:pt idx="7">
                  <c:v>Holanda</c:v>
                </c:pt>
                <c:pt idx="8">
                  <c:v>Bélgica</c:v>
                </c:pt>
                <c:pt idx="9">
                  <c:v>Alemanha</c:v>
                </c:pt>
                <c:pt idx="10">
                  <c:v>Suíça</c:v>
                </c:pt>
                <c:pt idx="11">
                  <c:v>Rep.Checa</c:v>
                </c:pt>
                <c:pt idx="12">
                  <c:v>Polónia</c:v>
                </c:pt>
                <c:pt idx="13">
                  <c:v>Eslováquia</c:v>
                </c:pt>
                <c:pt idx="14">
                  <c:v>Eslovénia</c:v>
                </c:pt>
                <c:pt idx="15">
                  <c:v>Estónia</c:v>
                </c:pt>
                <c:pt idx="16">
                  <c:v>Bulgária</c:v>
                </c:pt>
                <c:pt idx="17">
                  <c:v>Kosovo</c:v>
                </c:pt>
                <c:pt idx="18">
                  <c:v>Espanha</c:v>
                </c:pt>
                <c:pt idx="19">
                  <c:v>Portugal</c:v>
                </c:pt>
                <c:pt idx="20">
                  <c:v>Chipre</c:v>
                </c:pt>
                <c:pt idx="21">
                  <c:v>Rússia</c:v>
                </c:pt>
              </c:strCache>
            </c:strRef>
          </c:cat>
          <c:val>
            <c:numRef>
              <c:f>'2012'!$B$194:$B$215</c:f>
              <c:numCache>
                <c:formatCode>###0.0</c:formatCode>
                <c:ptCount val="22"/>
                <c:pt idx="0">
                  <c:v>12.23611111111109</c:v>
                </c:pt>
                <c:pt idx="1">
                  <c:v>12.34634146341464</c:v>
                </c:pt>
                <c:pt idx="2">
                  <c:v>12.89540816326531</c:v>
                </c:pt>
                <c:pt idx="3">
                  <c:v>11.90643274853802</c:v>
                </c:pt>
                <c:pt idx="4">
                  <c:v>13.39380285486877</c:v>
                </c:pt>
                <c:pt idx="5">
                  <c:v>13.36548731993661</c:v>
                </c:pt>
                <c:pt idx="6">
                  <c:v>14.59473299195317</c:v>
                </c:pt>
                <c:pt idx="7">
                  <c:v>13.72673700374403</c:v>
                </c:pt>
                <c:pt idx="8">
                  <c:v>13.46191646191645</c:v>
                </c:pt>
                <c:pt idx="9">
                  <c:v>13.09897423713515</c:v>
                </c:pt>
                <c:pt idx="10">
                  <c:v>11.22291021671827</c:v>
                </c:pt>
                <c:pt idx="11">
                  <c:v>12.17568885224467</c:v>
                </c:pt>
                <c:pt idx="12">
                  <c:v>12.88301011601401</c:v>
                </c:pt>
                <c:pt idx="13">
                  <c:v>13.70207751512382</c:v>
                </c:pt>
                <c:pt idx="14">
                  <c:v>12.40314887894088</c:v>
                </c:pt>
                <c:pt idx="15">
                  <c:v>12.41821946169772</c:v>
                </c:pt>
                <c:pt idx="16">
                  <c:v>11.48927900321738</c:v>
                </c:pt>
                <c:pt idx="17">
                  <c:v>11.54621742553702</c:v>
                </c:pt>
                <c:pt idx="18">
                  <c:v>13.95147571227042</c:v>
                </c:pt>
                <c:pt idx="19">
                  <c:v>11.34808828624352</c:v>
                </c:pt>
                <c:pt idx="20">
                  <c:v>13.58797898816139</c:v>
                </c:pt>
                <c:pt idx="21">
                  <c:v>13.00660185318465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'2012'!$C$193</c:f>
              <c:strCache>
                <c:ptCount val="1"/>
                <c:pt idx="0">
                  <c:v>30-59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18"/>
              <c:layout>
                <c:manualLayout>
                  <c:x val="0.00141843987473511"/>
                  <c:y val="0.0107469102632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00FF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'2012'!$A$194:$A$215</c:f>
              <c:strCache>
                <c:ptCount val="22"/>
                <c:pt idx="0">
                  <c:v>Noruega</c:v>
                </c:pt>
                <c:pt idx="1">
                  <c:v>Suécia</c:v>
                </c:pt>
                <c:pt idx="2">
                  <c:v>Finlândia</c:v>
                </c:pt>
                <c:pt idx="3">
                  <c:v>Dinamarca</c:v>
                </c:pt>
                <c:pt idx="4">
                  <c:v>Islândia</c:v>
                </c:pt>
                <c:pt idx="5">
                  <c:v>Reino Unido</c:v>
                </c:pt>
                <c:pt idx="6">
                  <c:v>Irlanda</c:v>
                </c:pt>
                <c:pt idx="7">
                  <c:v>Holanda</c:v>
                </c:pt>
                <c:pt idx="8">
                  <c:v>Bélgica</c:v>
                </c:pt>
                <c:pt idx="9">
                  <c:v>Alemanha</c:v>
                </c:pt>
                <c:pt idx="10">
                  <c:v>Suíça</c:v>
                </c:pt>
                <c:pt idx="11">
                  <c:v>Rep.Checa</c:v>
                </c:pt>
                <c:pt idx="12">
                  <c:v>Polónia</c:v>
                </c:pt>
                <c:pt idx="13">
                  <c:v>Eslováquia</c:v>
                </c:pt>
                <c:pt idx="14">
                  <c:v>Eslovénia</c:v>
                </c:pt>
                <c:pt idx="15">
                  <c:v>Estónia</c:v>
                </c:pt>
                <c:pt idx="16">
                  <c:v>Bulgária</c:v>
                </c:pt>
                <c:pt idx="17">
                  <c:v>Kosovo</c:v>
                </c:pt>
                <c:pt idx="18">
                  <c:v>Espanha</c:v>
                </c:pt>
                <c:pt idx="19">
                  <c:v>Portugal</c:v>
                </c:pt>
                <c:pt idx="20">
                  <c:v>Chipre</c:v>
                </c:pt>
                <c:pt idx="21">
                  <c:v>Rússia</c:v>
                </c:pt>
              </c:strCache>
            </c:strRef>
          </c:cat>
          <c:val>
            <c:numRef>
              <c:f>'2012'!$C$194:$C$215</c:f>
              <c:numCache>
                <c:formatCode>###0.0</c:formatCode>
                <c:ptCount val="22"/>
                <c:pt idx="0">
                  <c:v>14.18063754427391</c:v>
                </c:pt>
                <c:pt idx="1">
                  <c:v>13.84633853541417</c:v>
                </c:pt>
                <c:pt idx="2">
                  <c:v>14.85358851674643</c:v>
                </c:pt>
                <c:pt idx="3">
                  <c:v>14.26903553299492</c:v>
                </c:pt>
                <c:pt idx="4">
                  <c:v>15.77528053088674</c:v>
                </c:pt>
                <c:pt idx="5">
                  <c:v>14.04688207890011</c:v>
                </c:pt>
                <c:pt idx="6">
                  <c:v>14.75560610984731</c:v>
                </c:pt>
                <c:pt idx="7">
                  <c:v>14.37767094017096</c:v>
                </c:pt>
                <c:pt idx="8">
                  <c:v>13.67133620689657</c:v>
                </c:pt>
                <c:pt idx="9">
                  <c:v>14.57979211966738</c:v>
                </c:pt>
                <c:pt idx="10">
                  <c:v>12.33911882510014</c:v>
                </c:pt>
                <c:pt idx="11">
                  <c:v>13.0998895453068</c:v>
                </c:pt>
                <c:pt idx="12">
                  <c:v>13.11445567556638</c:v>
                </c:pt>
                <c:pt idx="13">
                  <c:v>13.93432214186565</c:v>
                </c:pt>
                <c:pt idx="14">
                  <c:v>12.48485759516762</c:v>
                </c:pt>
                <c:pt idx="15">
                  <c:v>13.53629764065334</c:v>
                </c:pt>
                <c:pt idx="16">
                  <c:v>12.16019077254908</c:v>
                </c:pt>
                <c:pt idx="17">
                  <c:v>9.891408667761858</c:v>
                </c:pt>
                <c:pt idx="18">
                  <c:v>13.90200387705665</c:v>
                </c:pt>
                <c:pt idx="19">
                  <c:v>9.280853256015801</c:v>
                </c:pt>
                <c:pt idx="20">
                  <c:v>12.72384696932772</c:v>
                </c:pt>
                <c:pt idx="21">
                  <c:v>13.27577260720875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'2012'!$D$193</c:f>
              <c:strCache>
                <c:ptCount val="1"/>
                <c:pt idx="0">
                  <c:v>60 ou +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'2012'!$A$194:$A$215</c:f>
              <c:strCache>
                <c:ptCount val="22"/>
                <c:pt idx="0">
                  <c:v>Noruega</c:v>
                </c:pt>
                <c:pt idx="1">
                  <c:v>Suécia</c:v>
                </c:pt>
                <c:pt idx="2">
                  <c:v>Finlândia</c:v>
                </c:pt>
                <c:pt idx="3">
                  <c:v>Dinamarca</c:v>
                </c:pt>
                <c:pt idx="4">
                  <c:v>Islândia</c:v>
                </c:pt>
                <c:pt idx="5">
                  <c:v>Reino Unido</c:v>
                </c:pt>
                <c:pt idx="6">
                  <c:v>Irlanda</c:v>
                </c:pt>
                <c:pt idx="7">
                  <c:v>Holanda</c:v>
                </c:pt>
                <c:pt idx="8">
                  <c:v>Bélgica</c:v>
                </c:pt>
                <c:pt idx="9">
                  <c:v>Alemanha</c:v>
                </c:pt>
                <c:pt idx="10">
                  <c:v>Suíça</c:v>
                </c:pt>
                <c:pt idx="11">
                  <c:v>Rep.Checa</c:v>
                </c:pt>
                <c:pt idx="12">
                  <c:v>Polónia</c:v>
                </c:pt>
                <c:pt idx="13">
                  <c:v>Eslováquia</c:v>
                </c:pt>
                <c:pt idx="14">
                  <c:v>Eslovénia</c:v>
                </c:pt>
                <c:pt idx="15">
                  <c:v>Estónia</c:v>
                </c:pt>
                <c:pt idx="16">
                  <c:v>Bulgária</c:v>
                </c:pt>
                <c:pt idx="17">
                  <c:v>Kosovo</c:v>
                </c:pt>
                <c:pt idx="18">
                  <c:v>Espanha</c:v>
                </c:pt>
                <c:pt idx="19">
                  <c:v>Portugal</c:v>
                </c:pt>
                <c:pt idx="20">
                  <c:v>Chipre</c:v>
                </c:pt>
                <c:pt idx="21">
                  <c:v>Rússia</c:v>
                </c:pt>
              </c:strCache>
            </c:strRef>
          </c:cat>
          <c:val>
            <c:numRef>
              <c:f>'2012'!$D$194:$D$215</c:f>
              <c:numCache>
                <c:formatCode>###0.0</c:formatCode>
                <c:ptCount val="22"/>
                <c:pt idx="0">
                  <c:v>11.51941747572815</c:v>
                </c:pt>
                <c:pt idx="1">
                  <c:v>11.82029950083194</c:v>
                </c:pt>
                <c:pt idx="2">
                  <c:v>10.99466666666666</c:v>
                </c:pt>
                <c:pt idx="3">
                  <c:v>11.82651072124757</c:v>
                </c:pt>
                <c:pt idx="4">
                  <c:v>12.87115317561144</c:v>
                </c:pt>
                <c:pt idx="5">
                  <c:v>12.33820483161218</c:v>
                </c:pt>
                <c:pt idx="6">
                  <c:v>12.28517682468022</c:v>
                </c:pt>
                <c:pt idx="7">
                  <c:v>12.03911980440095</c:v>
                </c:pt>
                <c:pt idx="8">
                  <c:v>11.34146341463415</c:v>
                </c:pt>
                <c:pt idx="9">
                  <c:v>13.04651832403312</c:v>
                </c:pt>
                <c:pt idx="10">
                  <c:v>11.23188405797102</c:v>
                </c:pt>
                <c:pt idx="11">
                  <c:v>12.31754788191644</c:v>
                </c:pt>
                <c:pt idx="12">
                  <c:v>10.0236815504627</c:v>
                </c:pt>
                <c:pt idx="13">
                  <c:v>12.98421066239189</c:v>
                </c:pt>
                <c:pt idx="14">
                  <c:v>10.71242694805128</c:v>
                </c:pt>
                <c:pt idx="15">
                  <c:v>11.57052096569248</c:v>
                </c:pt>
                <c:pt idx="16">
                  <c:v>10.50458841636405</c:v>
                </c:pt>
                <c:pt idx="17">
                  <c:v>7.284009289269522</c:v>
                </c:pt>
                <c:pt idx="18">
                  <c:v>8.513839848659152</c:v>
                </c:pt>
                <c:pt idx="19">
                  <c:v>5.00608168295753</c:v>
                </c:pt>
                <c:pt idx="20">
                  <c:v>9.224166873845334</c:v>
                </c:pt>
                <c:pt idx="21">
                  <c:v>11.69989564829956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24806544"/>
        <c:axId val="2082383568"/>
      </c:lineChart>
      <c:catAx>
        <c:axId val="-2124806544"/>
        <c:scaling>
          <c:orientation val="minMax"/>
        </c:scaling>
        <c:delete val="0"/>
        <c:axPos val="b"/>
        <c:majorGridlines>
          <c:spPr>
            <a:ln w="6350">
              <a:prstDash val="dashDot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 b="1"/>
            </a:pPr>
            <a:endParaRPr lang="pt-BR"/>
          </a:p>
        </c:txPr>
        <c:crossAx val="2082383568"/>
        <c:crosses val="autoZero"/>
        <c:auto val="1"/>
        <c:lblAlgn val="ctr"/>
        <c:lblOffset val="100"/>
        <c:noMultiLvlLbl val="0"/>
      </c:catAx>
      <c:valAx>
        <c:axId val="2082383568"/>
        <c:scaling>
          <c:orientation val="minMax"/>
          <c:max val="16.0"/>
          <c:min val="2.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-212480654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03996620194339"/>
          <c:y val="0.42303837976317"/>
          <c:w val="0.167984857406132"/>
          <c:h val="0.170381146308101"/>
        </c:manualLayout>
      </c:layout>
      <c:overlay val="0"/>
      <c:spPr>
        <a:solidFill>
          <a:sysClr val="window" lastClr="FFFFFF"/>
        </a:solidFill>
        <a:ln>
          <a:solidFill>
            <a:sysClr val="window" lastClr="FFFFFF">
              <a:lumMod val="65000"/>
            </a:sysClr>
          </a:solidFill>
        </a:ln>
      </c:spPr>
      <c:txPr>
        <a:bodyPr/>
        <a:lstStyle/>
        <a:p>
          <a:pPr>
            <a:defRPr sz="11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0006BB-4AE2-4770-8A1A-E2F9CC816A56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1" csCatId="accent1" phldr="1"/>
      <dgm:spPr/>
    </dgm:pt>
    <dgm:pt modelId="{5630129A-6E5D-46FB-8EFE-71F2256008CB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l"/>
          <a:endParaRPr lang="pt-PT" i="1">
            <a:solidFill>
              <a:srgbClr val="FF0000"/>
            </a:solidFill>
          </a:endParaRPr>
        </a:p>
      </dgm:t>
    </dgm:pt>
    <dgm:pt modelId="{5651A7E5-6A63-43E1-B4E2-E21235A19288}" type="sibTrans" cxnId="{77DA0918-8FD1-4F93-8165-8B5A92266D64}">
      <dgm:prSet/>
      <dgm:spPr/>
      <dgm:t>
        <a:bodyPr/>
        <a:lstStyle/>
        <a:p>
          <a:pPr algn="l"/>
          <a:endParaRPr lang="pt-PT"/>
        </a:p>
      </dgm:t>
    </dgm:pt>
    <dgm:pt modelId="{CA458820-8DD4-4BD7-9875-FFD898EBC9BF}" type="parTrans" cxnId="{77DA0918-8FD1-4F93-8165-8B5A92266D64}">
      <dgm:prSet/>
      <dgm:spPr/>
      <dgm:t>
        <a:bodyPr/>
        <a:lstStyle/>
        <a:p>
          <a:pPr algn="l"/>
          <a:endParaRPr lang="pt-PT"/>
        </a:p>
      </dgm:t>
    </dgm:pt>
    <dgm:pt modelId="{84EA16C9-EF5B-4604-94C7-697FFA5DDC18}" type="pres">
      <dgm:prSet presAssocID="{340006BB-4AE2-4770-8A1A-E2F9CC816A56}" presName="Name0" presStyleCnt="0">
        <dgm:presLayoutVars>
          <dgm:dir/>
          <dgm:resizeHandles val="exact"/>
        </dgm:presLayoutVars>
      </dgm:prSet>
      <dgm:spPr/>
    </dgm:pt>
    <dgm:pt modelId="{23248292-F4D1-4C16-9C8E-4E2DFE7C1DD8}" type="pres">
      <dgm:prSet presAssocID="{5630129A-6E5D-46FB-8EFE-71F2256008CB}" presName="composite" presStyleCnt="0"/>
      <dgm:spPr/>
    </dgm:pt>
    <dgm:pt modelId="{8E324E38-F8E1-4CEB-B9C7-9E76372EB53F}" type="pres">
      <dgm:prSet presAssocID="{5630129A-6E5D-46FB-8EFE-71F2256008CB}" presName="rect1" presStyleLbl="bgShp" presStyleIdx="0" presStyleCnt="1" custScaleX="39142" custScaleY="38281" custLinFactNeighborX="-11578" custLinFactNeighborY="-1155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effectLst>
          <a:reflection blurRad="6350" stA="50000" endA="275" endPos="40000" dist="101600" dir="5400000" sy="-100000" algn="bl" rotWithShape="0"/>
        </a:effectLst>
      </dgm:spPr>
      <dgm:extLst>
        <a:ext uri="{E40237B7-FDA0-4F09-8148-C483321AD2D9}">
          <dgm14:cNvPr xmlns:dgm14="http://schemas.microsoft.com/office/drawing/2010/diagram" id="0" name="" descr="C:\Users\fserra\AppData\Local\Temp\Rar$DIa0.546\DSC02930.JPG"/>
        </a:ext>
      </dgm:extLst>
    </dgm:pt>
    <dgm:pt modelId="{87F748BB-3066-4D0C-893D-BD9971DD3BFE}" type="pres">
      <dgm:prSet presAssocID="{5630129A-6E5D-46FB-8EFE-71F2256008CB}" presName="rect2" presStyleLbl="trBgShp" presStyleIdx="0" presStyleCnt="1" custScaleX="28853" custScaleY="61909" custLinFactY="-100000" custLinFactNeighborX="-26210" custLinFactNeighborY="-16844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86FABA86-BA13-4596-A900-6CCA6CC3715A}" type="presOf" srcId="{5630129A-6E5D-46FB-8EFE-71F2256008CB}" destId="{87F748BB-3066-4D0C-893D-BD9971DD3BFE}" srcOrd="0" destOrd="0" presId="urn:microsoft.com/office/officeart/2008/layout/BendingPictureSemiTransparentText"/>
    <dgm:cxn modelId="{77DA0918-8FD1-4F93-8165-8B5A92266D64}" srcId="{340006BB-4AE2-4770-8A1A-E2F9CC816A56}" destId="{5630129A-6E5D-46FB-8EFE-71F2256008CB}" srcOrd="0" destOrd="0" parTransId="{CA458820-8DD4-4BD7-9875-FFD898EBC9BF}" sibTransId="{5651A7E5-6A63-43E1-B4E2-E21235A19288}"/>
    <dgm:cxn modelId="{8711CDBA-8B4A-440F-9CAE-D71084DE5A7F}" type="presOf" srcId="{340006BB-4AE2-4770-8A1A-E2F9CC816A56}" destId="{84EA16C9-EF5B-4604-94C7-697FFA5DDC18}" srcOrd="0" destOrd="0" presId="urn:microsoft.com/office/officeart/2008/layout/BendingPictureSemiTransparentText"/>
    <dgm:cxn modelId="{4C054D3F-55B0-4FE6-8518-5A1E41D1805D}" type="presParOf" srcId="{84EA16C9-EF5B-4604-94C7-697FFA5DDC18}" destId="{23248292-F4D1-4C16-9C8E-4E2DFE7C1DD8}" srcOrd="0" destOrd="0" presId="urn:microsoft.com/office/officeart/2008/layout/BendingPictureSemiTransparentText"/>
    <dgm:cxn modelId="{49B09D84-C931-4EAB-A3DF-D72044A0C986}" type="presParOf" srcId="{23248292-F4D1-4C16-9C8E-4E2DFE7C1DD8}" destId="{8E324E38-F8E1-4CEB-B9C7-9E76372EB53F}" srcOrd="0" destOrd="0" presId="urn:microsoft.com/office/officeart/2008/layout/BendingPictureSemiTransparentText"/>
    <dgm:cxn modelId="{4625D9A1-F57E-47FA-AEA2-8D7E5B6D7CE3}" type="presParOf" srcId="{23248292-F4D1-4C16-9C8E-4E2DFE7C1DD8}" destId="{87F748BB-3066-4D0C-893D-BD9971DD3BFE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24E38-F8E1-4CEB-B9C7-9E76372EB53F}">
      <dsp:nvSpPr>
        <dsp:cNvPr id="0" name=""/>
        <dsp:cNvSpPr/>
      </dsp:nvSpPr>
      <dsp:spPr>
        <a:xfrm>
          <a:off x="753895" y="476666"/>
          <a:ext cx="2376615" cy="199223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>
          <a:reflection blurRad="6350" stA="50000" endA="275" endPos="40000" dist="101600" dir="5400000" sy="-100000" algn="bl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F748BB-3066-4D0C-893D-BD9971DD3BFE}">
      <dsp:nvSpPr>
        <dsp:cNvPr id="0" name=""/>
        <dsp:cNvSpPr/>
      </dsp:nvSpPr>
      <dsp:spPr>
        <a:xfrm>
          <a:off x="177835" y="3"/>
          <a:ext cx="1751889" cy="773253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4000" i="1" kern="1200">
            <a:solidFill>
              <a:srgbClr val="FF0000"/>
            </a:solidFill>
          </a:endParaRPr>
        </a:p>
      </dsp:txBody>
      <dsp:txXfrm>
        <a:off x="177835" y="3"/>
        <a:ext cx="1751889" cy="773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0.88593</cdr:x>
      <cdr:y>0.00441</cdr:y>
    </cdr:from>
    <cdr:to>
      <cdr:x>0.98352</cdr:x>
      <cdr:y>0.06402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6657975" y="19049"/>
          <a:ext cx="73342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PT" sz="1050" i="1"/>
            <a:t>(médias)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3AF32-DF9D-4F25-9D64-D59CD049B15D}" type="datetimeFigureOut">
              <a:rPr lang="pt-PT" smtClean="0"/>
              <a:pPr/>
              <a:t>02/03/16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40720-6886-49E8-B4C9-EB9D9DEC4D6C}" type="slidenum">
              <a:rPr lang="pt-PT" smtClean="0"/>
              <a:pPr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3827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b="1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9F79F-F9CB-4245-9DD2-6915103CA061}" type="slidenum">
              <a:rPr lang="pt-PT" smtClean="0">
                <a:solidFill>
                  <a:prstClr val="black"/>
                </a:solidFill>
              </a:rPr>
              <a:pPr/>
              <a:t>1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66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10">
              <a:defRPr/>
            </a:pPr>
            <a:endParaRPr lang="pt-PT" sz="1400" b="1" dirty="0" smtClean="0"/>
          </a:p>
          <a:p>
            <a:pPr defTabSz="914310">
              <a:defRPr/>
            </a:pPr>
            <a:r>
              <a:rPr lang="en-US" sz="1400" dirty="0" smtClean="0"/>
              <a:t>The longitudinal </a:t>
            </a:r>
            <a:r>
              <a:rPr lang="en-US" sz="1400" dirty="0"/>
              <a:t>study on which this presentation is based</a:t>
            </a:r>
            <a:r>
              <a:rPr lang="en-US" sz="1400" dirty="0" smtClean="0"/>
              <a:t>, is called </a:t>
            </a:r>
            <a:r>
              <a:rPr lang="pt-PT" sz="1400" b="0" i="1" dirty="0" smtClean="0"/>
              <a:t>EPITeen24:</a:t>
            </a:r>
            <a:r>
              <a:rPr lang="pt-PT" sz="1400" b="0" i="1" baseline="0" dirty="0" smtClean="0"/>
              <a:t> </a:t>
            </a:r>
            <a:r>
              <a:rPr lang="pt-PT" sz="1400" b="0" i="1" baseline="0" dirty="0" err="1" smtClean="0"/>
              <a:t>reproducting</a:t>
            </a:r>
            <a:r>
              <a:rPr lang="pt-PT" sz="1400" b="0" i="1" baseline="0" dirty="0" smtClean="0"/>
              <a:t> </a:t>
            </a:r>
            <a:r>
              <a:rPr lang="pt-PT" sz="1400" b="0" i="1" baseline="0" dirty="0" err="1" smtClean="0"/>
              <a:t>or</a:t>
            </a:r>
            <a:r>
              <a:rPr lang="pt-PT" sz="1400" b="0" i="1" baseline="0" dirty="0" smtClean="0"/>
              <a:t> </a:t>
            </a:r>
            <a:r>
              <a:rPr lang="pt-PT" sz="1400" b="0" i="1" baseline="0" dirty="0" err="1" smtClean="0"/>
              <a:t>going</a:t>
            </a:r>
            <a:r>
              <a:rPr lang="pt-PT" sz="1400" b="0" i="1" baseline="0" dirty="0" smtClean="0"/>
              <a:t> </a:t>
            </a:r>
            <a:r>
              <a:rPr lang="pt-PT" sz="1400" b="0" i="1" baseline="0" dirty="0" err="1" smtClean="0"/>
              <a:t>against</a:t>
            </a:r>
            <a:r>
              <a:rPr lang="pt-PT" sz="1400" b="0" i="1" baseline="0" dirty="0" smtClean="0"/>
              <a:t> social </a:t>
            </a:r>
            <a:r>
              <a:rPr lang="pt-PT" sz="1400" b="0" i="1" baseline="0" dirty="0" err="1" smtClean="0"/>
              <a:t>destiny</a:t>
            </a:r>
            <a:r>
              <a:rPr lang="pt-PT" sz="1400" b="1" dirty="0" smtClean="0"/>
              <a:t>. </a:t>
            </a:r>
          </a:p>
          <a:p>
            <a:pPr defTabSz="914310">
              <a:defRPr/>
            </a:pPr>
            <a:endParaRPr lang="pt-PT" sz="1400" b="1" dirty="0" smtClean="0"/>
          </a:p>
          <a:p>
            <a:pPr defTabSz="914310">
              <a:defRPr/>
            </a:pPr>
            <a:r>
              <a:rPr lang="pt-PT" sz="1400" b="0" dirty="0" err="1" smtClean="0"/>
              <a:t>The</a:t>
            </a:r>
            <a:r>
              <a:rPr lang="pt-PT" sz="1400" b="0" dirty="0" smtClean="0"/>
              <a:t> </a:t>
            </a:r>
            <a:r>
              <a:rPr lang="pt-PT" sz="1400" b="0" dirty="0" err="1" smtClean="0"/>
              <a:t>Study</a:t>
            </a:r>
            <a:r>
              <a:rPr lang="pt-PT" sz="1400" b="0" dirty="0" smtClean="0"/>
              <a:t> </a:t>
            </a:r>
            <a:r>
              <a:rPr lang="en-US" sz="1400" dirty="0" smtClean="0"/>
              <a:t>was </a:t>
            </a:r>
            <a:r>
              <a:rPr lang="en-US" sz="1400" dirty="0"/>
              <a:t>launched in 2003-2004 by the Institute of Public Health of the University of </a:t>
            </a:r>
            <a:r>
              <a:rPr lang="en-US" sz="1400" dirty="0" smtClean="0"/>
              <a:t>Porto</a:t>
            </a:r>
            <a:r>
              <a:rPr lang="en-US" sz="1400" dirty="0"/>
              <a:t>, </a:t>
            </a:r>
            <a:r>
              <a:rPr lang="en-US" sz="1400" dirty="0" smtClean="0"/>
              <a:t>which is the second largest city in Portugal,</a:t>
            </a:r>
            <a:r>
              <a:rPr lang="en-US" sz="1400" baseline="0" dirty="0" smtClean="0"/>
              <a:t> </a:t>
            </a:r>
            <a:r>
              <a:rPr lang="en-US" sz="1400" dirty="0" smtClean="0"/>
              <a:t>and </a:t>
            </a:r>
            <a:r>
              <a:rPr lang="en-US" sz="1400" dirty="0"/>
              <a:t>collects data from individuals who were born in </a:t>
            </a:r>
            <a:r>
              <a:rPr lang="en-US" sz="1400" dirty="0" smtClean="0"/>
              <a:t>1990. </a:t>
            </a:r>
            <a:r>
              <a:rPr lang="en-US" sz="1400" dirty="0"/>
              <a:t>When the study began, respondents were 13 years old and attended all the schools (public and private) in </a:t>
            </a:r>
            <a:r>
              <a:rPr lang="en-US" sz="1400" dirty="0" smtClean="0"/>
              <a:t>Porto</a:t>
            </a:r>
            <a:r>
              <a:rPr lang="en-US" sz="1400" dirty="0"/>
              <a:t>, </a:t>
            </a:r>
            <a:r>
              <a:rPr lang="en-US" sz="1400" dirty="0" smtClean="0"/>
              <a:t>city </a:t>
            </a:r>
            <a:r>
              <a:rPr lang="en-US" sz="1400" dirty="0"/>
              <a:t>in Portugal. </a:t>
            </a:r>
            <a:r>
              <a:rPr lang="en-US" sz="1400" dirty="0" smtClean="0"/>
              <a:t>This year, 2015,  a e 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follow-up is now being carried out</a:t>
            </a:r>
            <a:r>
              <a:rPr lang="en-US" sz="1400" baseline="0" dirty="0" smtClean="0"/>
              <a:t> w</a:t>
            </a:r>
            <a:r>
              <a:rPr lang="en-US" sz="1400" dirty="0" smtClean="0"/>
              <a:t>ith </a:t>
            </a:r>
            <a:r>
              <a:rPr lang="en-US" sz="1400" dirty="0"/>
              <a:t>the collaboration of the Institute for Social and Political Science of the University of </a:t>
            </a:r>
            <a:r>
              <a:rPr lang="en-US" sz="1400" dirty="0" smtClean="0"/>
              <a:t>Lisbon. The </a:t>
            </a:r>
            <a:r>
              <a:rPr lang="en-US" sz="1400" dirty="0"/>
              <a:t>youngsters have </a:t>
            </a:r>
            <a:r>
              <a:rPr lang="en-US" sz="1400" dirty="0" smtClean="0"/>
              <a:t>now</a:t>
            </a:r>
            <a:r>
              <a:rPr lang="en-US" sz="1400" baseline="0" dirty="0" smtClean="0"/>
              <a:t> </a:t>
            </a:r>
            <a:r>
              <a:rPr lang="en-US" sz="1400" dirty="0" smtClean="0"/>
              <a:t>24 years of age. </a:t>
            </a:r>
            <a:endParaRPr lang="pt-PT" sz="1400" dirty="0"/>
          </a:p>
          <a:p>
            <a:endParaRPr lang="en-US" sz="1400" dirty="0"/>
          </a:p>
          <a:p>
            <a:r>
              <a:rPr lang="en-US" sz="1400" dirty="0"/>
              <a:t>So, this longitudinal study has surveyed the same individuals at 13, </a:t>
            </a:r>
            <a:r>
              <a:rPr lang="en-US" sz="1400" dirty="0" smtClean="0"/>
              <a:t>17,</a:t>
            </a:r>
            <a:r>
              <a:rPr lang="en-US" sz="1400" baseline="0" dirty="0" smtClean="0"/>
              <a:t> </a:t>
            </a:r>
            <a:r>
              <a:rPr lang="en-US" sz="1400" dirty="0" smtClean="0"/>
              <a:t>21 and 24  years.</a:t>
            </a:r>
          </a:p>
          <a:p>
            <a:r>
              <a:rPr lang="en-US" sz="1400" dirty="0" smtClean="0"/>
              <a:t> </a:t>
            </a:r>
            <a:endParaRPr lang="en-US" sz="1400" dirty="0"/>
          </a:p>
          <a:p>
            <a:r>
              <a:rPr lang="en-US" sz="1400" dirty="0"/>
              <a:t> </a:t>
            </a:r>
            <a:endParaRPr lang="pt-PT" sz="1400" dirty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9F79F-F9CB-4245-9DD2-6915103CA061}" type="slidenum">
              <a:rPr lang="pt-PT" smtClean="0">
                <a:solidFill>
                  <a:prstClr val="black"/>
                </a:solidFill>
              </a:rPr>
              <a:pPr/>
              <a:t>3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10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9B1A0-7C8E-5A46-A4E2-C054ABA72F3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32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1255-C5B4-408F-8869-D34E7EF45B00}" type="datetimeFigureOut">
              <a:rPr lang="pt-PT" smtClean="0"/>
              <a:pPr/>
              <a:t>02/03/16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637B-1BA6-43FC-9632-F6A0568A49B7}" type="slidenum">
              <a:rPr lang="pt-PT" smtClean="0"/>
              <a:pPr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0242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1255-C5B4-408F-8869-D34E7EF45B00}" type="datetimeFigureOut">
              <a:rPr lang="pt-PT" smtClean="0"/>
              <a:pPr/>
              <a:t>02/03/16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637B-1BA6-43FC-9632-F6A0568A49B7}" type="slidenum">
              <a:rPr lang="pt-PT" smtClean="0"/>
              <a:pPr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41321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1255-C5B4-408F-8869-D34E7EF45B00}" type="datetimeFigureOut">
              <a:rPr lang="pt-PT" smtClean="0"/>
              <a:pPr/>
              <a:t>02/03/16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637B-1BA6-43FC-9632-F6A0568A49B7}" type="slidenum">
              <a:rPr lang="pt-PT" smtClean="0"/>
              <a:pPr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870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1255-C5B4-408F-8869-D34E7EF45B00}" type="datetimeFigureOut">
              <a:rPr lang="pt-PT" smtClean="0"/>
              <a:pPr/>
              <a:t>02/03/16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637B-1BA6-43FC-9632-F6A0568A49B7}" type="slidenum">
              <a:rPr lang="pt-PT" smtClean="0"/>
              <a:pPr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0041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1255-C5B4-408F-8869-D34E7EF45B00}" type="datetimeFigureOut">
              <a:rPr lang="pt-PT" smtClean="0"/>
              <a:pPr/>
              <a:t>02/03/16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637B-1BA6-43FC-9632-F6A0568A49B7}" type="slidenum">
              <a:rPr lang="pt-PT" smtClean="0"/>
              <a:pPr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7783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1255-C5B4-408F-8869-D34E7EF45B00}" type="datetimeFigureOut">
              <a:rPr lang="pt-PT" smtClean="0"/>
              <a:pPr/>
              <a:t>02/03/16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637B-1BA6-43FC-9632-F6A0568A49B7}" type="slidenum">
              <a:rPr lang="pt-PT" smtClean="0"/>
              <a:pPr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3032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1255-C5B4-408F-8869-D34E7EF45B00}" type="datetimeFigureOut">
              <a:rPr lang="pt-PT" smtClean="0"/>
              <a:pPr/>
              <a:t>02/03/16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637B-1BA6-43FC-9632-F6A0568A49B7}" type="slidenum">
              <a:rPr lang="pt-PT" smtClean="0"/>
              <a:pPr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9718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1255-C5B4-408F-8869-D34E7EF45B00}" type="datetimeFigureOut">
              <a:rPr lang="pt-PT" smtClean="0"/>
              <a:pPr/>
              <a:t>02/03/16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637B-1BA6-43FC-9632-F6A0568A49B7}" type="slidenum">
              <a:rPr lang="pt-PT" smtClean="0"/>
              <a:pPr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28542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1255-C5B4-408F-8869-D34E7EF45B00}" type="datetimeFigureOut">
              <a:rPr lang="pt-PT" smtClean="0"/>
              <a:pPr/>
              <a:t>02/03/16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637B-1BA6-43FC-9632-F6A0568A49B7}" type="slidenum">
              <a:rPr lang="pt-PT" smtClean="0"/>
              <a:pPr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4043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1255-C5B4-408F-8869-D34E7EF45B00}" type="datetimeFigureOut">
              <a:rPr lang="pt-PT" smtClean="0"/>
              <a:pPr/>
              <a:t>02/03/16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637B-1BA6-43FC-9632-F6A0568A49B7}" type="slidenum">
              <a:rPr lang="pt-PT" smtClean="0"/>
              <a:pPr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13487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1255-C5B4-408F-8869-D34E7EF45B00}" type="datetimeFigureOut">
              <a:rPr lang="pt-PT" smtClean="0"/>
              <a:pPr/>
              <a:t>02/03/16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637B-1BA6-43FC-9632-F6A0568A49B7}" type="slidenum">
              <a:rPr lang="pt-PT" smtClean="0"/>
              <a:pPr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369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31255-C5B4-408F-8869-D34E7EF45B00}" type="datetimeFigureOut">
              <a:rPr lang="pt-PT" smtClean="0"/>
              <a:pPr/>
              <a:t>02/03/16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2637B-1BA6-43FC-9632-F6A0568A49B7}" type="slidenum">
              <a:rPr lang="pt-PT" smtClean="0"/>
              <a:pPr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527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piteen.iscsp.ulisboa.pt/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55324914"/>
              </p:ext>
            </p:extLst>
          </p:nvPr>
        </p:nvGraphicFramePr>
        <p:xfrm>
          <a:off x="1693" y="0"/>
          <a:ext cx="5290387" cy="5204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928" y="6309320"/>
            <a:ext cx="5122912" cy="48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71800" y="2708920"/>
            <a:ext cx="5684168" cy="1872208"/>
          </a:xfrm>
        </p:spPr>
        <p:txBody>
          <a:bodyPr>
            <a:noAutofit/>
          </a:bodyPr>
          <a:lstStyle/>
          <a:p>
            <a:r>
              <a:rPr lang="pt-PT" sz="2800" dirty="0" smtClean="0"/>
              <a:t/>
            </a:r>
            <a:br>
              <a:rPr lang="pt-PT" sz="2800" dirty="0" smtClean="0"/>
            </a:br>
            <a:r>
              <a:rPr lang="pt-PT" sz="2800" dirty="0" smtClean="0"/>
              <a:t/>
            </a:r>
            <a:br>
              <a:rPr lang="pt-PT" sz="2800" dirty="0" smtClean="0"/>
            </a:br>
            <a:r>
              <a:rPr lang="pt-PT" sz="2400" dirty="0" smtClean="0"/>
              <a:t>CONTRARIAR </a:t>
            </a:r>
            <a:r>
              <a:rPr lang="pt-PT" sz="2400" dirty="0"/>
              <a:t>OU REPRODUZIR O DESTINO: PERFIS DE MOBILIDADE E REPRODUÇÃO </a:t>
            </a:r>
            <a:br>
              <a:rPr lang="pt-PT" sz="2400" dirty="0"/>
            </a:br>
            <a:r>
              <a:rPr lang="pt-PT" sz="2000" dirty="0" err="1"/>
              <a:t>Anália</a:t>
            </a:r>
            <a:r>
              <a:rPr lang="pt-PT" sz="2000" dirty="0"/>
              <a:t> Torres (ISCSP, Universidade Lisboa) </a:t>
            </a: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dirty="0" smtClean="0"/>
              <a:t>Fernando </a:t>
            </a:r>
            <a:r>
              <a:rPr lang="pt-PT" sz="2000" dirty="0"/>
              <a:t>Serra (ISCSP, Universidade Lisboa)</a:t>
            </a:r>
            <a:br>
              <a:rPr lang="pt-PT" sz="2000" dirty="0"/>
            </a:br>
            <a:r>
              <a:rPr lang="pt-PT" sz="2000" dirty="0"/>
              <a:t/>
            </a:r>
            <a:br>
              <a:rPr lang="pt-PT" sz="2000" dirty="0"/>
            </a:br>
            <a:endParaRPr lang="pt-PT" sz="2000" b="1" i="1" dirty="0">
              <a:solidFill>
                <a:srgbClr val="0070C0"/>
              </a:solidFill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1763688" y="4293096"/>
            <a:ext cx="626469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dirty="0" smtClean="0">
              <a:solidFill>
                <a:prstClr val="black"/>
              </a:solidFill>
            </a:endParaRPr>
          </a:p>
          <a:p>
            <a:pPr algn="ctr"/>
            <a:endParaRPr lang="pt-PT" dirty="0">
              <a:solidFill>
                <a:prstClr val="black"/>
              </a:solidFill>
            </a:endParaRPr>
          </a:p>
          <a:p>
            <a:pPr algn="ctr"/>
            <a:endParaRPr lang="pt-PT" dirty="0">
              <a:solidFill>
                <a:prstClr val="black"/>
              </a:solidFill>
            </a:endParaRPr>
          </a:p>
          <a:p>
            <a:pPr algn="ctr"/>
            <a:r>
              <a:rPr lang="pt-PT" sz="1400" dirty="0" smtClean="0">
                <a:solidFill>
                  <a:prstClr val="black"/>
                </a:solidFill>
              </a:rPr>
              <a:t>Fundação Champalimaud</a:t>
            </a:r>
          </a:p>
          <a:p>
            <a:pPr algn="ctr"/>
            <a:r>
              <a:rPr lang="pt-PT" sz="1400" dirty="0" smtClean="0">
                <a:solidFill>
                  <a:prstClr val="black"/>
                </a:solidFill>
              </a:rPr>
              <a:t>Lisboa, 23 de outubro de 2015 </a:t>
            </a:r>
            <a:endParaRPr lang="pt-PT" sz="1400" dirty="0" smtClean="0">
              <a:solidFill>
                <a:prstClr val="black"/>
              </a:solidFill>
            </a:endParaRPr>
          </a:p>
          <a:p>
            <a:pPr algn="ctr"/>
            <a:endParaRPr lang="pt-PT" sz="1400" dirty="0">
              <a:solidFill>
                <a:prstClr val="black"/>
              </a:solidFill>
            </a:endParaRPr>
          </a:p>
          <a:p>
            <a:pPr algn="ctr"/>
            <a:r>
              <a:rPr lang="pt-PT" sz="1400" dirty="0" smtClean="0">
                <a:solidFill>
                  <a:prstClr val="black"/>
                </a:solidFill>
              </a:rPr>
              <a:t>IPSUP</a:t>
            </a:r>
          </a:p>
          <a:p>
            <a:pPr algn="ctr"/>
            <a:r>
              <a:rPr lang="pt-PT" sz="1400" dirty="0" smtClean="0">
                <a:solidFill>
                  <a:prstClr val="black"/>
                </a:solidFill>
              </a:rPr>
              <a:t>Porto, 26 de outubro de 2015</a:t>
            </a:r>
            <a:endParaRPr lang="pt-PT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0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568952" cy="864096"/>
          </a:xfrm>
        </p:spPr>
        <p:txBody>
          <a:bodyPr>
            <a:noAutofit/>
          </a:bodyPr>
          <a:lstStyle/>
          <a:p>
            <a:r>
              <a:rPr lang="pt-PT" sz="3200" b="1" dirty="0" smtClean="0"/>
              <a:t>Perfis de mobilidade Educacional segundo o sexo </a:t>
            </a:r>
            <a:endParaRPr lang="pt-PT" sz="3200" b="1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1462885"/>
              </p:ext>
            </p:extLst>
          </p:nvPr>
        </p:nvGraphicFramePr>
        <p:xfrm>
          <a:off x="539552" y="980728"/>
          <a:ext cx="792088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899592" y="4653136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00" i="1" dirty="0" smtClean="0"/>
              <a:t>N = </a:t>
            </a:r>
            <a:r>
              <a:rPr lang="pt-PT" sz="1100" i="1" dirty="0" smtClean="0"/>
              <a:t>1610</a:t>
            </a:r>
            <a:endParaRPr lang="pt-PT" sz="900" i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251520" y="5085184"/>
            <a:ext cx="849694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i="1" dirty="0" err="1" smtClean="0">
                <a:solidFill>
                  <a:schemeClr val="tx2">
                    <a:lumMod val="75000"/>
                  </a:schemeClr>
                </a:solidFill>
              </a:rPr>
              <a:t>Feminização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da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MEA,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Mobilidade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Educacional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Ascendente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e </a:t>
            </a:r>
            <a:r>
              <a:rPr lang="en-GB" b="1" i="1" dirty="0" err="1" smtClean="0">
                <a:solidFill>
                  <a:schemeClr val="tx2">
                    <a:lumMod val="75000"/>
                  </a:schemeClr>
                </a:solidFill>
              </a:rPr>
              <a:t>masculinização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da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REI,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Reprodução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Educacional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nível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Intermédio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e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da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MEDT,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Mobilidade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Educacional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Descendente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Transitória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75847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Rendimentos</a:t>
            </a:r>
            <a:r>
              <a:rPr lang="en-US" sz="3200" b="1" dirty="0" smtClean="0"/>
              <a:t> do </a:t>
            </a:r>
            <a:r>
              <a:rPr lang="en-US" sz="3200" b="1" dirty="0" err="1" smtClean="0"/>
              <a:t>agregado</a:t>
            </a:r>
            <a:r>
              <a:rPr lang="en-US" sz="3200" b="1" dirty="0" smtClean="0"/>
              <a:t> familiar</a:t>
            </a:r>
            <a:endParaRPr lang="en-US" sz="32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422723"/>
              </p:ext>
            </p:extLst>
          </p:nvPr>
        </p:nvGraphicFramePr>
        <p:xfrm>
          <a:off x="179513" y="836712"/>
          <a:ext cx="8784976" cy="3312367"/>
        </p:xfrm>
        <a:graphic>
          <a:graphicData uri="http://schemas.openxmlformats.org/drawingml/2006/table">
            <a:tbl>
              <a:tblPr/>
              <a:tblGrid>
                <a:gridCol w="3323103"/>
                <a:gridCol w="1337602"/>
                <a:gridCol w="1337602"/>
                <a:gridCol w="1337602"/>
                <a:gridCol w="1449067"/>
              </a:tblGrid>
              <a:tr h="815732"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Até 1.000€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1.001€ - 2.000€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2.001€ - 3.000€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Mais de 3.000€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383"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494383"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494383"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</a:tr>
              <a:tr h="494383"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519103"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79512" y="4293096"/>
            <a:ext cx="942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i="1" dirty="0" smtClean="0"/>
              <a:t>N = 1516</a:t>
            </a:r>
            <a:endParaRPr lang="pt-PT" sz="1100" i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6804248" y="4221088"/>
            <a:ext cx="2016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100" dirty="0">
                <a:latin typeface="+mj-lt"/>
              </a:rPr>
              <a:t>(X</a:t>
            </a:r>
            <a:r>
              <a:rPr lang="pt-PT" sz="1100" baseline="30000" dirty="0">
                <a:latin typeface="+mj-lt"/>
              </a:rPr>
              <a:t>2</a:t>
            </a:r>
            <a:r>
              <a:rPr lang="pt-PT" sz="1100" dirty="0">
                <a:latin typeface="+mj-lt"/>
              </a:rPr>
              <a:t>= 506,135a, </a:t>
            </a:r>
            <a:r>
              <a:rPr lang="pt-PT" sz="1100" i="1" dirty="0">
                <a:latin typeface="+mj-lt"/>
              </a:rPr>
              <a:t>p</a:t>
            </a:r>
            <a:r>
              <a:rPr lang="pt-PT" sz="1100" dirty="0">
                <a:latin typeface="+mj-lt"/>
              </a:rPr>
              <a:t>&lt; 0,001</a:t>
            </a:r>
            <a:r>
              <a:rPr lang="pt-PT" sz="1100" dirty="0" smtClean="0">
                <a:latin typeface="+mj-lt"/>
              </a:rPr>
              <a:t>)</a:t>
            </a:r>
            <a:endParaRPr lang="pt-PT" sz="1100" dirty="0"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7504" y="4581128"/>
            <a:ext cx="885698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REB,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Reprodução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Educacional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nível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Baixo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e MEA,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Mobilidade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Educacional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Ascendente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Rendimentos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do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agregado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familiar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inferiores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. No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entanto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, o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primeiro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grupo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tem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rendimentos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inferiores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aos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do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segundo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REA,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Reprodução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Educacional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nível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Alto: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Rendimentos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do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agregado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familiar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superiores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aos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da MEDT,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Mobilidade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Educacional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Descendente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Transitória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95698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pt-PT" sz="3200" b="1" dirty="0" smtClean="0"/>
              <a:t>Categorias profissionais dos pais (%)</a:t>
            </a:r>
            <a:endParaRPr lang="pt-PT" sz="3200" b="1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6667880"/>
              </p:ext>
            </p:extLst>
          </p:nvPr>
        </p:nvGraphicFramePr>
        <p:xfrm>
          <a:off x="-180528" y="476672"/>
          <a:ext cx="9544050" cy="3940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39552" y="4175502"/>
            <a:ext cx="952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i="1" dirty="0" smtClean="0"/>
              <a:t>N = 1277</a:t>
            </a:r>
            <a:endParaRPr lang="pt-PT" sz="1100" i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6939901" y="4306307"/>
            <a:ext cx="2016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100" dirty="0">
                <a:latin typeface="+mj-lt"/>
              </a:rPr>
              <a:t>(X</a:t>
            </a:r>
            <a:r>
              <a:rPr lang="pt-PT" sz="1100" baseline="30000" dirty="0">
                <a:latin typeface="+mj-lt"/>
              </a:rPr>
              <a:t>2</a:t>
            </a:r>
            <a:r>
              <a:rPr lang="pt-PT" sz="1100" dirty="0">
                <a:latin typeface="+mj-lt"/>
              </a:rPr>
              <a:t>= </a:t>
            </a:r>
            <a:r>
              <a:rPr lang="pt-PT" sz="1100" dirty="0" smtClean="0">
                <a:latin typeface="+mj-lt"/>
              </a:rPr>
              <a:t>784,533a, </a:t>
            </a:r>
            <a:r>
              <a:rPr lang="pt-PT" sz="1100" i="1" dirty="0">
                <a:latin typeface="+mj-lt"/>
              </a:rPr>
              <a:t>p</a:t>
            </a:r>
            <a:r>
              <a:rPr lang="pt-PT" sz="1100" dirty="0">
                <a:latin typeface="+mj-lt"/>
              </a:rPr>
              <a:t>&lt; 0,001</a:t>
            </a:r>
            <a:r>
              <a:rPr lang="pt-PT" sz="1100" dirty="0" smtClean="0">
                <a:latin typeface="+mj-lt"/>
              </a:rPr>
              <a:t>)</a:t>
            </a:r>
            <a:endParaRPr lang="pt-PT" sz="1100" dirty="0"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06645" y="4553964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Mais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pais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dos “Quadros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Superiores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e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Dirigentes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” e “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Operários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e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Operadores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” do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que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mães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quase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o dobro).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REA,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Reprodução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Educacional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nível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Alto e MEDT,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Mobilidade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Educacional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Descendente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Transitória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proporção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mais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elevada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pais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de “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Profissões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Intelectuais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e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Científicas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”.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maioria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das/os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jovens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do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perfil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REB,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Reprodução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Educacional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nível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Baixo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pais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“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operários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e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Operadores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”.</a:t>
            </a:r>
            <a:endParaRPr lang="en-GB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86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2998"/>
            <a:ext cx="8229600" cy="751706"/>
          </a:xfrm>
        </p:spPr>
        <p:txBody>
          <a:bodyPr>
            <a:normAutofit/>
          </a:bodyPr>
          <a:lstStyle/>
          <a:p>
            <a:r>
              <a:rPr lang="pt-PT" sz="3200" b="1" dirty="0"/>
              <a:t>Categorias profissionais </a:t>
            </a:r>
            <a:r>
              <a:rPr lang="pt-PT" sz="3200" b="1" dirty="0" smtClean="0"/>
              <a:t>das mães </a:t>
            </a:r>
            <a:r>
              <a:rPr lang="pt-PT" sz="3200" b="1" dirty="0"/>
              <a:t>(%)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4875074"/>
              </p:ext>
            </p:extLst>
          </p:nvPr>
        </p:nvGraphicFramePr>
        <p:xfrm>
          <a:off x="107504" y="476672"/>
          <a:ext cx="8856984" cy="3902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827584" y="4162291"/>
            <a:ext cx="1123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i="1" dirty="0" smtClean="0"/>
              <a:t>N = 1175</a:t>
            </a:r>
            <a:endParaRPr lang="pt-PT" sz="1100" i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6516216" y="4181099"/>
            <a:ext cx="2016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100" dirty="0">
                <a:latin typeface="+mj-lt"/>
              </a:rPr>
              <a:t>(X</a:t>
            </a:r>
            <a:r>
              <a:rPr lang="pt-PT" sz="1100" baseline="30000" dirty="0">
                <a:latin typeface="+mj-lt"/>
              </a:rPr>
              <a:t>2</a:t>
            </a:r>
            <a:r>
              <a:rPr lang="pt-PT" sz="1100" dirty="0">
                <a:latin typeface="+mj-lt"/>
              </a:rPr>
              <a:t>= </a:t>
            </a:r>
            <a:r>
              <a:rPr lang="pt-PT" sz="1100" dirty="0" smtClean="0">
                <a:latin typeface="+mj-lt"/>
              </a:rPr>
              <a:t>883,543a</a:t>
            </a:r>
            <a:r>
              <a:rPr lang="pt-PT" sz="1100" dirty="0">
                <a:latin typeface="+mj-lt"/>
              </a:rPr>
              <a:t>, </a:t>
            </a:r>
            <a:r>
              <a:rPr lang="pt-PT" sz="1100" i="1" dirty="0">
                <a:latin typeface="+mj-lt"/>
              </a:rPr>
              <a:t>p</a:t>
            </a:r>
            <a:r>
              <a:rPr lang="pt-PT" sz="1100" dirty="0">
                <a:latin typeface="+mj-lt"/>
              </a:rPr>
              <a:t>&lt; 0,001</a:t>
            </a:r>
            <a:r>
              <a:rPr lang="pt-PT" sz="1100" dirty="0" smtClean="0">
                <a:latin typeface="+mj-lt"/>
              </a:rPr>
              <a:t>)</a:t>
            </a:r>
            <a:endParaRPr lang="pt-PT" sz="1100" dirty="0"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33684" y="4460050"/>
            <a:ext cx="8928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Mais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mães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do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que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pais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exercerem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Profissões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Intelectuais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e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Científicas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e 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Profissões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Não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Qualificadas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”.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REA,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Reprodução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Educacional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nível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Alto e MEDT,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Mobilidade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Educacional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Descendente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Transitória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proporções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mais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elevadas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mães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com “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Profissões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Intelectuais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e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Científicas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”.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maioria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das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jovens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com REB,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Reprodução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Educacional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nível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Baixo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mães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com “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Profissões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Não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Qualificadas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”.</a:t>
            </a:r>
            <a:endParaRPr lang="en-GB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0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1556" y="2885193"/>
            <a:ext cx="8503355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4. </a:t>
            </a:r>
            <a:r>
              <a:rPr lang="en-US" b="1" dirty="0" err="1" smtClean="0">
                <a:solidFill>
                  <a:srgbClr val="000090"/>
                </a:solidFill>
              </a:rPr>
              <a:t>Práticas</a:t>
            </a:r>
            <a:r>
              <a:rPr lang="en-US" b="1" dirty="0" smtClean="0">
                <a:solidFill>
                  <a:srgbClr val="000090"/>
                </a:solidFill>
              </a:rPr>
              <a:t> e </a:t>
            </a:r>
            <a:r>
              <a:rPr lang="en-US" b="1" dirty="0" err="1" smtClean="0">
                <a:solidFill>
                  <a:srgbClr val="000090"/>
                </a:solidFill>
              </a:rPr>
              <a:t>perceções</a:t>
            </a:r>
            <a:r>
              <a:rPr lang="en-US" b="1" dirty="0" smtClean="0">
                <a:solidFill>
                  <a:srgbClr val="000090"/>
                </a:solidFill>
              </a:rPr>
              <a:t> </a:t>
            </a:r>
            <a:r>
              <a:rPr lang="en-US" b="1" dirty="0">
                <a:solidFill>
                  <a:srgbClr val="000090"/>
                </a:solidFill>
              </a:rPr>
              <a:t/>
            </a:r>
            <a:br>
              <a:rPr lang="en-US" b="1" dirty="0">
                <a:solidFill>
                  <a:srgbClr val="000090"/>
                </a:solidFill>
              </a:rPr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6218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>
            <a:noAutofit/>
          </a:bodyPr>
          <a:lstStyle/>
          <a:p>
            <a:r>
              <a:rPr lang="pt-PT" sz="3200" b="1" dirty="0" smtClean="0">
                <a:solidFill>
                  <a:schemeClr val="tx2">
                    <a:lumMod val="75000"/>
                  </a:schemeClr>
                </a:solidFill>
              </a:rPr>
              <a:t>Frequência atual do ensino aos 21 (%)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936482" y="5136679"/>
            <a:ext cx="2016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100" dirty="0">
                <a:latin typeface="+mj-lt"/>
              </a:rPr>
              <a:t>(X</a:t>
            </a:r>
            <a:r>
              <a:rPr lang="pt-PT" sz="1100" baseline="30000" dirty="0">
                <a:latin typeface="+mj-lt"/>
              </a:rPr>
              <a:t>2</a:t>
            </a:r>
            <a:r>
              <a:rPr lang="pt-PT" sz="1100" dirty="0">
                <a:latin typeface="+mj-lt"/>
              </a:rPr>
              <a:t>= 643,510a, </a:t>
            </a:r>
            <a:r>
              <a:rPr lang="pt-PT" sz="1100" i="1" dirty="0">
                <a:latin typeface="+mj-lt"/>
              </a:rPr>
              <a:t>p</a:t>
            </a:r>
            <a:r>
              <a:rPr lang="pt-PT" sz="1100" dirty="0">
                <a:latin typeface="+mj-lt"/>
              </a:rPr>
              <a:t>&lt; 0,001</a:t>
            </a:r>
            <a:r>
              <a:rPr lang="pt-PT" sz="1100" dirty="0" smtClean="0">
                <a:latin typeface="+mj-lt"/>
              </a:rPr>
              <a:t>)</a:t>
            </a:r>
            <a:endParaRPr lang="pt-PT" sz="1100" dirty="0">
              <a:latin typeface="+mj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33375" y="5090512"/>
            <a:ext cx="1114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i="1" dirty="0" smtClean="0"/>
              <a:t>N = 1707</a:t>
            </a:r>
            <a:endParaRPr lang="pt-PT" sz="1400" i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457200" y="5505060"/>
            <a:ext cx="81126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REB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n-GB" sz="1600" b="1" dirty="0" err="1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GB" sz="1600" b="1" dirty="0" err="1" smtClean="0">
                <a:solidFill>
                  <a:schemeClr val="tx2">
                    <a:lumMod val="75000"/>
                  </a:schemeClr>
                </a:solidFill>
              </a:rPr>
              <a:t>eprodução</a:t>
            </a:r>
            <a:r>
              <a:rPr lang="en-GB" sz="1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b="1" dirty="0" err="1" smtClean="0">
                <a:solidFill>
                  <a:schemeClr val="tx2">
                    <a:lumMod val="75000"/>
                  </a:schemeClr>
                </a:solidFill>
              </a:rPr>
              <a:t>Educacional</a:t>
            </a:r>
            <a:r>
              <a:rPr lang="en-GB" sz="1600" b="1" dirty="0" smtClean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GB" sz="1600" b="1" dirty="0" err="1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GB" sz="1600" b="1" dirty="0" err="1" smtClean="0">
                <a:solidFill>
                  <a:schemeClr val="tx2">
                    <a:lumMod val="75000"/>
                  </a:schemeClr>
                </a:solidFill>
              </a:rPr>
              <a:t>ível</a:t>
            </a:r>
            <a:r>
              <a:rPr lang="en-GB" sz="1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b="1" dirty="0" err="1" smtClean="0">
                <a:solidFill>
                  <a:schemeClr val="tx2">
                    <a:lumMod val="75000"/>
                  </a:schemeClr>
                </a:solidFill>
              </a:rPr>
              <a:t>Baixo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menor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proporção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jovens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que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frequentam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o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ensino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aos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21.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Acentuada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diferença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em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comparação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com REA - </a:t>
            </a:r>
            <a:r>
              <a:rPr lang="en-GB" sz="1600" b="1" dirty="0" err="1">
                <a:solidFill>
                  <a:schemeClr val="tx2">
                    <a:lumMod val="75000"/>
                  </a:schemeClr>
                </a:solidFill>
              </a:rPr>
              <a:t>Reprodução</a:t>
            </a:r>
            <a:r>
              <a:rPr lang="en-GB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b="1" dirty="0" err="1">
                <a:solidFill>
                  <a:schemeClr val="tx2">
                    <a:lumMod val="75000"/>
                  </a:schemeClr>
                </a:solidFill>
              </a:rPr>
              <a:t>Educacional</a:t>
            </a:r>
            <a:r>
              <a:rPr lang="en-GB" sz="1600" b="1" dirty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GB" sz="1600" b="1" dirty="0" err="1">
                <a:solidFill>
                  <a:schemeClr val="tx2">
                    <a:lumMod val="75000"/>
                  </a:schemeClr>
                </a:solidFill>
              </a:rPr>
              <a:t>Nível</a:t>
            </a:r>
            <a:r>
              <a:rPr lang="en-GB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b="1" dirty="0" smtClean="0">
                <a:solidFill>
                  <a:schemeClr val="tx2">
                    <a:lumMod val="75000"/>
                  </a:schemeClr>
                </a:solidFill>
              </a:rPr>
              <a:t>Alto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As/os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jovens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da MEA – </a:t>
            </a:r>
            <a:r>
              <a:rPr lang="en-GB" sz="1600" b="1" dirty="0" err="1" smtClean="0">
                <a:solidFill>
                  <a:schemeClr val="tx2">
                    <a:lumMod val="75000"/>
                  </a:schemeClr>
                </a:solidFill>
              </a:rPr>
              <a:t>Mobilidade</a:t>
            </a:r>
            <a:r>
              <a:rPr lang="en-GB" sz="16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GB" sz="1600" b="1" dirty="0" err="1" smtClean="0">
                <a:solidFill>
                  <a:schemeClr val="tx2">
                    <a:lumMod val="75000"/>
                  </a:schemeClr>
                </a:solidFill>
              </a:rPr>
              <a:t>Educacional</a:t>
            </a:r>
            <a:r>
              <a:rPr lang="en-GB" sz="1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b="1" dirty="0" err="1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GB" sz="1600" b="1" dirty="0" err="1" smtClean="0">
                <a:solidFill>
                  <a:schemeClr val="tx2">
                    <a:lumMod val="75000"/>
                  </a:schemeClr>
                </a:solidFill>
              </a:rPr>
              <a:t>scendente</a:t>
            </a:r>
            <a:r>
              <a:rPr lang="en-GB" sz="1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continuam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na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escola</a:t>
            </a:r>
            <a:endParaRPr lang="en-GB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010494"/>
              </p:ext>
            </p:extLst>
          </p:nvPr>
        </p:nvGraphicFramePr>
        <p:xfrm>
          <a:off x="539552" y="692696"/>
          <a:ext cx="792088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481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735012"/>
          </a:xfrm>
        </p:spPr>
        <p:txBody>
          <a:bodyPr>
            <a:noAutofit/>
          </a:bodyPr>
          <a:lstStyle/>
          <a:p>
            <a:pPr lvl="5" algn="ctr" defTabSz="457200" rtl="0">
              <a:spcBef>
                <a:spcPct val="0"/>
              </a:spcBef>
            </a:pP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Retenção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escolar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aos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17 (%)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09581" y="5449522"/>
            <a:ext cx="20162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900" dirty="0">
                <a:latin typeface="+mj-lt"/>
              </a:rPr>
              <a:t>(X</a:t>
            </a:r>
            <a:r>
              <a:rPr lang="pt-PT" sz="900" baseline="30000" dirty="0">
                <a:latin typeface="+mj-lt"/>
              </a:rPr>
              <a:t>2</a:t>
            </a:r>
            <a:r>
              <a:rPr lang="pt-PT" sz="900" dirty="0">
                <a:latin typeface="+mj-lt"/>
              </a:rPr>
              <a:t>= 572,495a, </a:t>
            </a:r>
            <a:r>
              <a:rPr lang="pt-PT" sz="900" i="1" dirty="0">
                <a:latin typeface="+mj-lt"/>
              </a:rPr>
              <a:t>p</a:t>
            </a:r>
            <a:r>
              <a:rPr lang="pt-PT" sz="900" dirty="0">
                <a:latin typeface="+mj-lt"/>
              </a:rPr>
              <a:t>&lt; 0,001</a:t>
            </a:r>
            <a:r>
              <a:rPr lang="pt-PT" sz="900" dirty="0" smtClean="0">
                <a:latin typeface="+mj-lt"/>
              </a:rPr>
              <a:t>)</a:t>
            </a:r>
            <a:endParaRPr lang="pt-PT" sz="900" dirty="0"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2425" y="5415588"/>
            <a:ext cx="952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i="1" dirty="0" smtClean="0"/>
              <a:t>N = 1599</a:t>
            </a:r>
            <a:endParaRPr lang="pt-PT" sz="1100" i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180973" y="5696504"/>
            <a:ext cx="8753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REB, </a:t>
            </a:r>
            <a:r>
              <a:rPr lang="en-GB" b="1" dirty="0" err="1">
                <a:solidFill>
                  <a:schemeClr val="tx2">
                    <a:lumMod val="75000"/>
                  </a:schemeClr>
                </a:solidFill>
              </a:rPr>
              <a:t>Reprodução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tx2">
                    <a:lumMod val="75000"/>
                  </a:schemeClr>
                </a:solidFill>
              </a:rPr>
              <a:t>Educacional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GB" b="1" dirty="0" err="1">
                <a:solidFill>
                  <a:schemeClr val="tx2">
                    <a:lumMod val="75000"/>
                  </a:schemeClr>
                </a:solidFill>
              </a:rPr>
              <a:t>Nível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</a:rPr>
              <a:t>Baixo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valores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muito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elevados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retenção</a:t>
            </a:r>
            <a:endParaRPr lang="en-GB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REA - </a:t>
            </a:r>
            <a:r>
              <a:rPr lang="en-GB" b="1" dirty="0" err="1">
                <a:solidFill>
                  <a:schemeClr val="tx2">
                    <a:lumMod val="75000"/>
                  </a:schemeClr>
                </a:solidFill>
              </a:rPr>
              <a:t>Reprodução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tx2">
                    <a:lumMod val="75000"/>
                  </a:schemeClr>
                </a:solidFill>
              </a:rPr>
              <a:t>Educacional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GB" b="1" dirty="0" err="1">
                <a:solidFill>
                  <a:schemeClr val="tx2">
                    <a:lumMod val="75000"/>
                  </a:schemeClr>
                </a:solidFill>
              </a:rPr>
              <a:t>Nível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 Alto 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 e MEA – </a:t>
            </a:r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</a:rPr>
              <a:t>Mobilidade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</a:rPr>
              <a:t>Educacional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</a:rPr>
              <a:t>Ascendente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valores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retenção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com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menor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expressão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480615"/>
              </p:ext>
            </p:extLst>
          </p:nvPr>
        </p:nvGraphicFramePr>
        <p:xfrm>
          <a:off x="467544" y="620688"/>
          <a:ext cx="806489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226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0050" y="6351"/>
            <a:ext cx="8496300" cy="803274"/>
          </a:xfrm>
        </p:spPr>
        <p:txBody>
          <a:bodyPr>
            <a:normAutofit/>
          </a:bodyPr>
          <a:lstStyle/>
          <a:p>
            <a:r>
              <a:rPr lang="pt-PT" sz="3200" b="1" dirty="0" smtClean="0">
                <a:solidFill>
                  <a:schemeClr val="tx2">
                    <a:lumMod val="75000"/>
                  </a:schemeClr>
                </a:solidFill>
              </a:rPr>
              <a:t>Situação profissional aos 21 (%)</a:t>
            </a:r>
            <a:endParaRPr lang="pt-PT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80126" y="3566527"/>
            <a:ext cx="20162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900" dirty="0">
                <a:latin typeface="+mj-lt"/>
              </a:rPr>
              <a:t>(X</a:t>
            </a:r>
            <a:r>
              <a:rPr lang="pt-PT" sz="900" baseline="30000" dirty="0">
                <a:latin typeface="+mj-lt"/>
              </a:rPr>
              <a:t>2</a:t>
            </a:r>
            <a:r>
              <a:rPr lang="pt-PT" sz="900" dirty="0">
                <a:latin typeface="+mj-lt"/>
              </a:rPr>
              <a:t>= </a:t>
            </a:r>
            <a:r>
              <a:rPr lang="pt-PT" sz="900" dirty="0" smtClean="0">
                <a:latin typeface="+mj-lt"/>
              </a:rPr>
              <a:t>683,222, </a:t>
            </a:r>
            <a:r>
              <a:rPr lang="pt-PT" sz="900" i="1" dirty="0">
                <a:latin typeface="+mj-lt"/>
              </a:rPr>
              <a:t>p</a:t>
            </a:r>
            <a:r>
              <a:rPr lang="pt-PT" sz="900" dirty="0">
                <a:latin typeface="+mj-lt"/>
              </a:rPr>
              <a:t>&lt; 0,001</a:t>
            </a:r>
            <a:r>
              <a:rPr lang="pt-PT" sz="900" dirty="0" smtClean="0">
                <a:latin typeface="+mj-lt"/>
              </a:rPr>
              <a:t>)</a:t>
            </a:r>
            <a:endParaRPr lang="pt-PT" sz="900" dirty="0"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774169" y="3178446"/>
            <a:ext cx="9620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i="1" dirty="0" smtClean="0"/>
              <a:t>N = 1703</a:t>
            </a:r>
            <a:endParaRPr lang="pt-PT" sz="1100" i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152400" y="5577200"/>
            <a:ext cx="8820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Em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todos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os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perfis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, a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maioria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dos/as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jovens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encontra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-se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ainda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estudar</a:t>
            </a:r>
            <a:endParaRPr lang="en-GB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REB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GB" b="1" dirty="0" err="1">
                <a:solidFill>
                  <a:schemeClr val="tx2">
                    <a:lumMod val="75000"/>
                  </a:schemeClr>
                </a:solidFill>
              </a:rPr>
              <a:t>Reprodução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tx2">
                    <a:lumMod val="75000"/>
                  </a:schemeClr>
                </a:solidFill>
              </a:rPr>
              <a:t>Educacional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GB" b="1" dirty="0" err="1">
                <a:solidFill>
                  <a:schemeClr val="tx2">
                    <a:lumMod val="75000"/>
                  </a:schemeClr>
                </a:solidFill>
              </a:rPr>
              <a:t>Nível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tx2">
                    <a:lumMod val="75000"/>
                  </a:schemeClr>
                </a:solidFill>
              </a:rPr>
              <a:t>Baixo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: a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maioria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encontra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-se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empregada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ou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em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situação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desemprego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2711141"/>
              </p:ext>
            </p:extLst>
          </p:nvPr>
        </p:nvGraphicFramePr>
        <p:xfrm>
          <a:off x="152399" y="836712"/>
          <a:ext cx="9005887" cy="4371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077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190625" y="5562609"/>
            <a:ext cx="7177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N  </a:t>
            </a:r>
            <a:r>
              <a:rPr lang="en-US" sz="1100" dirty="0" err="1" smtClean="0">
                <a:solidFill>
                  <a:srgbClr val="000000"/>
                </a:solidFill>
              </a:rPr>
              <a:t>Leitura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livros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aos</a:t>
            </a:r>
            <a:r>
              <a:rPr lang="en-US" sz="1100" dirty="0" smtClean="0">
                <a:solidFill>
                  <a:srgbClr val="000000"/>
                </a:solidFill>
              </a:rPr>
              <a:t> 13 </a:t>
            </a:r>
            <a:r>
              <a:rPr lang="en-US" sz="1100" dirty="0" err="1" smtClean="0">
                <a:solidFill>
                  <a:srgbClr val="000000"/>
                </a:solidFill>
              </a:rPr>
              <a:t>anos</a:t>
            </a:r>
            <a:r>
              <a:rPr lang="en-US" sz="1100" dirty="0" smtClean="0">
                <a:solidFill>
                  <a:srgbClr val="000000"/>
                </a:solidFill>
              </a:rPr>
              <a:t> (</a:t>
            </a:r>
            <a:r>
              <a:rPr lang="en-US" sz="1100" dirty="0" err="1" smtClean="0">
                <a:solidFill>
                  <a:srgbClr val="000000"/>
                </a:solidFill>
              </a:rPr>
              <a:t>últimos</a:t>
            </a:r>
            <a:r>
              <a:rPr lang="en-US" sz="1100" dirty="0" smtClean="0">
                <a:solidFill>
                  <a:srgbClr val="000000"/>
                </a:solidFill>
              </a:rPr>
              <a:t> 3 </a:t>
            </a:r>
            <a:r>
              <a:rPr lang="en-US" sz="1100" dirty="0" err="1" smtClean="0">
                <a:solidFill>
                  <a:srgbClr val="000000"/>
                </a:solidFill>
              </a:rPr>
              <a:t>meses</a:t>
            </a:r>
            <a:r>
              <a:rPr lang="en-US" sz="1100" dirty="0" smtClean="0">
                <a:solidFill>
                  <a:srgbClr val="000000"/>
                </a:solidFill>
              </a:rPr>
              <a:t>) = </a:t>
            </a:r>
            <a:r>
              <a:rPr lang="en-US" sz="1100" b="1" dirty="0" smtClean="0">
                <a:solidFill>
                  <a:srgbClr val="000000"/>
                </a:solidFill>
              </a:rPr>
              <a:t>1230</a:t>
            </a:r>
            <a:r>
              <a:rPr lang="en-US" sz="1100" dirty="0" smtClean="0">
                <a:solidFill>
                  <a:srgbClr val="000000"/>
                </a:solidFill>
              </a:rPr>
              <a:t> …………………………………………..……….</a:t>
            </a:r>
            <a:r>
              <a:rPr lang="pt-PT" sz="1100" dirty="0" smtClean="0">
                <a:latin typeface="+mj-lt"/>
              </a:rPr>
              <a:t>(</a:t>
            </a:r>
            <a:r>
              <a:rPr lang="pt-PT" sz="1100" dirty="0">
                <a:latin typeface="+mj-lt"/>
              </a:rPr>
              <a:t>X</a:t>
            </a:r>
            <a:r>
              <a:rPr lang="pt-PT" sz="1100" baseline="30000" dirty="0">
                <a:latin typeface="+mj-lt"/>
              </a:rPr>
              <a:t>2</a:t>
            </a:r>
            <a:r>
              <a:rPr lang="pt-PT" sz="1100" dirty="0">
                <a:latin typeface="+mj-lt"/>
              </a:rPr>
              <a:t>= 111,091a, </a:t>
            </a:r>
            <a:r>
              <a:rPr lang="pt-PT" sz="1100" i="1" dirty="0">
                <a:latin typeface="+mj-lt"/>
              </a:rPr>
              <a:t>p</a:t>
            </a:r>
            <a:r>
              <a:rPr lang="pt-PT" sz="1100" dirty="0">
                <a:latin typeface="+mj-lt"/>
              </a:rPr>
              <a:t>&lt; 0,001)</a:t>
            </a:r>
          </a:p>
          <a:p>
            <a:r>
              <a:rPr lang="en-US" sz="1100" dirty="0" smtClean="0">
                <a:solidFill>
                  <a:srgbClr val="000000"/>
                </a:solidFill>
              </a:rPr>
              <a:t>N  Ida ao cinema </a:t>
            </a:r>
            <a:r>
              <a:rPr lang="en-US" sz="1100" dirty="0" err="1" smtClean="0">
                <a:solidFill>
                  <a:srgbClr val="000000"/>
                </a:solidFill>
              </a:rPr>
              <a:t>aos</a:t>
            </a:r>
            <a:r>
              <a:rPr lang="en-US" sz="1100" dirty="0" smtClean="0">
                <a:solidFill>
                  <a:srgbClr val="000000"/>
                </a:solidFill>
              </a:rPr>
              <a:t> 13 </a:t>
            </a:r>
            <a:r>
              <a:rPr lang="en-US" sz="1100" dirty="0" err="1" smtClean="0">
                <a:solidFill>
                  <a:srgbClr val="000000"/>
                </a:solidFill>
              </a:rPr>
              <a:t>anos</a:t>
            </a:r>
            <a:r>
              <a:rPr lang="en-US" sz="1100" dirty="0" smtClean="0">
                <a:solidFill>
                  <a:srgbClr val="000000"/>
                </a:solidFill>
              </a:rPr>
              <a:t> (</a:t>
            </a:r>
            <a:r>
              <a:rPr lang="en-US" sz="1100" dirty="0" err="1" smtClean="0">
                <a:solidFill>
                  <a:srgbClr val="000000"/>
                </a:solidFill>
              </a:rPr>
              <a:t>últimos</a:t>
            </a:r>
            <a:r>
              <a:rPr lang="en-US" sz="1100" dirty="0" smtClean="0">
                <a:solidFill>
                  <a:srgbClr val="000000"/>
                </a:solidFill>
              </a:rPr>
              <a:t>  3 </a:t>
            </a:r>
            <a:r>
              <a:rPr lang="en-US" sz="1100" dirty="0" err="1" smtClean="0">
                <a:solidFill>
                  <a:srgbClr val="000000"/>
                </a:solidFill>
              </a:rPr>
              <a:t>meses</a:t>
            </a:r>
            <a:r>
              <a:rPr lang="en-US" sz="1100" dirty="0" smtClean="0">
                <a:solidFill>
                  <a:srgbClr val="000000"/>
                </a:solidFill>
              </a:rPr>
              <a:t>) = </a:t>
            </a:r>
            <a:r>
              <a:rPr lang="en-US" sz="1100" b="1" dirty="0" smtClean="0">
                <a:solidFill>
                  <a:srgbClr val="000000"/>
                </a:solidFill>
              </a:rPr>
              <a:t>1229</a:t>
            </a:r>
            <a:r>
              <a:rPr lang="en-US" sz="1100" dirty="0" smtClean="0">
                <a:solidFill>
                  <a:srgbClr val="000000"/>
                </a:solidFill>
              </a:rPr>
              <a:t>………………………………………………..……..</a:t>
            </a:r>
            <a:r>
              <a:rPr lang="pt-PT" sz="1100" dirty="0" smtClean="0"/>
              <a:t>(</a:t>
            </a:r>
            <a:r>
              <a:rPr lang="pt-PT" sz="1100" dirty="0"/>
              <a:t>X</a:t>
            </a:r>
            <a:r>
              <a:rPr lang="pt-PT" sz="1100" baseline="30000" dirty="0"/>
              <a:t>2</a:t>
            </a:r>
            <a:r>
              <a:rPr lang="pt-PT" sz="1100" dirty="0"/>
              <a:t>= 85,679a, </a:t>
            </a:r>
            <a:r>
              <a:rPr lang="pt-PT" sz="1100" i="1" dirty="0"/>
              <a:t>p</a:t>
            </a:r>
            <a:r>
              <a:rPr lang="pt-PT" sz="1100" dirty="0"/>
              <a:t>&lt; 0,001)</a:t>
            </a:r>
          </a:p>
          <a:p>
            <a:r>
              <a:rPr lang="en-US" sz="1100" dirty="0" smtClean="0">
                <a:solidFill>
                  <a:srgbClr val="000000"/>
                </a:solidFill>
              </a:rPr>
              <a:t>N  Tempo </a:t>
            </a:r>
            <a:r>
              <a:rPr lang="en-US" sz="1100" dirty="0" err="1" smtClean="0">
                <a:solidFill>
                  <a:srgbClr val="000000"/>
                </a:solidFill>
              </a:rPr>
              <a:t>passado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ler</a:t>
            </a:r>
            <a:r>
              <a:rPr lang="en-US" sz="1100" dirty="0" smtClean="0">
                <a:solidFill>
                  <a:srgbClr val="000000"/>
                </a:solidFill>
              </a:rPr>
              <a:t> e/</a:t>
            </a:r>
            <a:r>
              <a:rPr lang="en-US" sz="1100" dirty="0" err="1" smtClean="0">
                <a:solidFill>
                  <a:srgbClr val="000000"/>
                </a:solidFill>
              </a:rPr>
              <a:t>ou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estudar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aos</a:t>
            </a:r>
            <a:r>
              <a:rPr lang="en-US" sz="1100" dirty="0" smtClean="0">
                <a:solidFill>
                  <a:srgbClr val="000000"/>
                </a:solidFill>
              </a:rPr>
              <a:t> 17 (fins-de-</a:t>
            </a:r>
            <a:r>
              <a:rPr lang="en-US" sz="1100" dirty="0" err="1" smtClean="0">
                <a:solidFill>
                  <a:srgbClr val="000000"/>
                </a:solidFill>
              </a:rPr>
              <a:t>semana</a:t>
            </a:r>
            <a:r>
              <a:rPr lang="en-US" sz="1100" dirty="0" smtClean="0">
                <a:solidFill>
                  <a:srgbClr val="000000"/>
                </a:solidFill>
              </a:rPr>
              <a:t>) = </a:t>
            </a:r>
            <a:r>
              <a:rPr lang="en-US" sz="1100" b="1" dirty="0" smtClean="0">
                <a:solidFill>
                  <a:srgbClr val="000000"/>
                </a:solidFill>
              </a:rPr>
              <a:t>1453</a:t>
            </a:r>
            <a:r>
              <a:rPr lang="en-US" sz="1100" dirty="0" smtClean="0">
                <a:solidFill>
                  <a:srgbClr val="000000"/>
                </a:solidFill>
              </a:rPr>
              <a:t> ……………………………...</a:t>
            </a:r>
            <a:r>
              <a:rPr lang="pt-PT" sz="1100" dirty="0" smtClean="0"/>
              <a:t>(</a:t>
            </a:r>
            <a:r>
              <a:rPr lang="pt-PT" sz="1100" dirty="0"/>
              <a:t>X</a:t>
            </a:r>
            <a:r>
              <a:rPr lang="pt-PT" sz="1100" baseline="30000" dirty="0"/>
              <a:t>2</a:t>
            </a:r>
            <a:r>
              <a:rPr lang="pt-PT" sz="1100" dirty="0"/>
              <a:t>= 111,011a, </a:t>
            </a:r>
            <a:r>
              <a:rPr lang="pt-PT" sz="1100" i="1" dirty="0"/>
              <a:t>p</a:t>
            </a:r>
            <a:r>
              <a:rPr lang="pt-PT" sz="1100" dirty="0"/>
              <a:t>&lt; 0,001)</a:t>
            </a:r>
          </a:p>
          <a:p>
            <a:r>
              <a:rPr lang="en-US" sz="1100" dirty="0" smtClean="0">
                <a:solidFill>
                  <a:srgbClr val="000000"/>
                </a:solidFill>
              </a:rPr>
              <a:t>N  Tempo </a:t>
            </a:r>
            <a:r>
              <a:rPr lang="en-US" sz="1100" dirty="0" err="1" smtClean="0">
                <a:solidFill>
                  <a:srgbClr val="000000"/>
                </a:solidFill>
              </a:rPr>
              <a:t>passado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jogar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computador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ou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P</a:t>
            </a:r>
            <a:r>
              <a:rPr lang="en-US" sz="1100" dirty="0" err="1" smtClean="0">
                <a:solidFill>
                  <a:srgbClr val="000000"/>
                </a:solidFill>
              </a:rPr>
              <a:t>laystation</a:t>
            </a:r>
            <a:r>
              <a:rPr lang="en-US" sz="1100" dirty="0" smtClean="0">
                <a:solidFill>
                  <a:srgbClr val="000000"/>
                </a:solidFill>
              </a:rPr>
              <a:t>  </a:t>
            </a:r>
            <a:r>
              <a:rPr lang="en-US" sz="1100" dirty="0" err="1" smtClean="0">
                <a:solidFill>
                  <a:srgbClr val="000000"/>
                </a:solidFill>
              </a:rPr>
              <a:t>aos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>
                <a:solidFill>
                  <a:srgbClr val="000000"/>
                </a:solidFill>
              </a:rPr>
              <a:t>17 </a:t>
            </a:r>
            <a:r>
              <a:rPr lang="en-US" sz="1100" dirty="0" smtClean="0">
                <a:solidFill>
                  <a:srgbClr val="000000"/>
                </a:solidFill>
              </a:rPr>
              <a:t>(fins-de-</a:t>
            </a:r>
            <a:r>
              <a:rPr lang="en-US" sz="1100" dirty="0" err="1" smtClean="0">
                <a:solidFill>
                  <a:srgbClr val="000000"/>
                </a:solidFill>
              </a:rPr>
              <a:t>semana</a:t>
            </a:r>
            <a:r>
              <a:rPr lang="en-US" sz="1100" dirty="0">
                <a:solidFill>
                  <a:srgbClr val="000000"/>
                </a:solidFill>
              </a:rPr>
              <a:t>) </a:t>
            </a:r>
            <a:r>
              <a:rPr lang="pt-PT" sz="1100" dirty="0" smtClean="0"/>
              <a:t> = </a:t>
            </a:r>
            <a:r>
              <a:rPr lang="pt-PT" sz="1100" b="1" dirty="0" smtClean="0"/>
              <a:t>1610</a:t>
            </a:r>
            <a:r>
              <a:rPr lang="pt-PT" sz="1100" dirty="0" smtClean="0"/>
              <a:t> ……..(</a:t>
            </a:r>
            <a:r>
              <a:rPr lang="pt-PT" sz="1100" dirty="0"/>
              <a:t>X</a:t>
            </a:r>
            <a:r>
              <a:rPr lang="pt-PT" sz="1100" baseline="30000" dirty="0"/>
              <a:t>2</a:t>
            </a:r>
            <a:r>
              <a:rPr lang="pt-PT" sz="1100" dirty="0"/>
              <a:t>= 27,425a, </a:t>
            </a:r>
            <a:r>
              <a:rPr lang="pt-PT" sz="1100" i="1" dirty="0"/>
              <a:t>p</a:t>
            </a:r>
            <a:r>
              <a:rPr lang="pt-PT" sz="1100" dirty="0"/>
              <a:t>&lt; 0,001)</a:t>
            </a:r>
          </a:p>
          <a:p>
            <a:r>
              <a:rPr lang="en-US" sz="1100" dirty="0" smtClean="0">
                <a:solidFill>
                  <a:srgbClr val="000000"/>
                </a:solidFill>
              </a:rPr>
              <a:t>N  Tempo </a:t>
            </a:r>
            <a:r>
              <a:rPr lang="en-US" sz="1100" dirty="0" err="1" smtClean="0">
                <a:solidFill>
                  <a:srgbClr val="000000"/>
                </a:solidFill>
              </a:rPr>
              <a:t>passado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ver</a:t>
            </a:r>
            <a:r>
              <a:rPr lang="en-US" sz="1100" dirty="0" smtClean="0">
                <a:solidFill>
                  <a:srgbClr val="000000"/>
                </a:solidFill>
              </a:rPr>
              <a:t> TV </a:t>
            </a:r>
            <a:r>
              <a:rPr lang="en-US" sz="1100" dirty="0" err="1" smtClean="0">
                <a:solidFill>
                  <a:srgbClr val="000000"/>
                </a:solidFill>
              </a:rPr>
              <a:t>aos</a:t>
            </a:r>
            <a:r>
              <a:rPr lang="en-US" sz="1100" dirty="0" smtClean="0">
                <a:solidFill>
                  <a:srgbClr val="000000"/>
                </a:solidFill>
              </a:rPr>
              <a:t> 17 </a:t>
            </a:r>
            <a:r>
              <a:rPr lang="en-US" sz="1100" dirty="0" err="1" smtClean="0">
                <a:solidFill>
                  <a:srgbClr val="000000"/>
                </a:solidFill>
              </a:rPr>
              <a:t>anos</a:t>
            </a:r>
            <a:r>
              <a:rPr lang="en-US" sz="1100" dirty="0" smtClean="0">
                <a:solidFill>
                  <a:srgbClr val="000000"/>
                </a:solidFill>
              </a:rPr>
              <a:t> (fins-de-</a:t>
            </a:r>
            <a:r>
              <a:rPr lang="en-US" sz="1100" dirty="0" err="1" smtClean="0">
                <a:solidFill>
                  <a:srgbClr val="000000"/>
                </a:solidFill>
              </a:rPr>
              <a:t>semana</a:t>
            </a:r>
            <a:r>
              <a:rPr lang="en-US" sz="1100" dirty="0" smtClean="0">
                <a:solidFill>
                  <a:srgbClr val="000000"/>
                </a:solidFill>
              </a:rPr>
              <a:t>) =  </a:t>
            </a:r>
            <a:r>
              <a:rPr lang="en-US" sz="1100" b="1" dirty="0" smtClean="0">
                <a:solidFill>
                  <a:srgbClr val="000000"/>
                </a:solidFill>
              </a:rPr>
              <a:t>1362</a:t>
            </a:r>
            <a:r>
              <a:rPr lang="en-US" sz="1100" dirty="0" smtClean="0">
                <a:solidFill>
                  <a:srgbClr val="000000"/>
                </a:solidFill>
              </a:rPr>
              <a:t>………………………………………..</a:t>
            </a:r>
            <a:r>
              <a:rPr lang="pt-PT" sz="1100" dirty="0" smtClean="0"/>
              <a:t>(</a:t>
            </a:r>
            <a:r>
              <a:rPr lang="pt-PT" sz="1100" dirty="0"/>
              <a:t>X</a:t>
            </a:r>
            <a:r>
              <a:rPr lang="pt-PT" sz="1100" baseline="30000" dirty="0"/>
              <a:t>2</a:t>
            </a:r>
            <a:r>
              <a:rPr lang="pt-PT" sz="1100" dirty="0"/>
              <a:t>= 32,673a, </a:t>
            </a:r>
            <a:r>
              <a:rPr lang="pt-PT" sz="1100" i="1" dirty="0"/>
              <a:t>p</a:t>
            </a:r>
            <a:r>
              <a:rPr lang="pt-PT" sz="1100" dirty="0"/>
              <a:t>&lt; </a:t>
            </a:r>
            <a:r>
              <a:rPr lang="pt-PT" sz="1100" dirty="0" smtClean="0"/>
              <a:t>0,001)</a:t>
            </a:r>
            <a:endParaRPr lang="pt-PT" sz="1100" dirty="0"/>
          </a:p>
          <a:p>
            <a:r>
              <a:rPr lang="pt-PT" sz="1100" dirty="0" smtClean="0">
                <a:solidFill>
                  <a:srgbClr val="000000"/>
                </a:solidFill>
              </a:rPr>
              <a:t>N  Prática desportiva aos 21 = </a:t>
            </a:r>
            <a:r>
              <a:rPr lang="pt-PT" sz="1100" b="1" dirty="0" smtClean="0">
                <a:solidFill>
                  <a:srgbClr val="000000"/>
                </a:solidFill>
              </a:rPr>
              <a:t>1706</a:t>
            </a:r>
            <a:r>
              <a:rPr lang="pt-PT" sz="1100" dirty="0" smtClean="0">
                <a:solidFill>
                  <a:srgbClr val="000000"/>
                </a:solidFill>
              </a:rPr>
              <a:t> …………………………………………………………………………………….</a:t>
            </a:r>
            <a:r>
              <a:rPr lang="pt-PT" sz="1100" dirty="0" smtClean="0"/>
              <a:t>(</a:t>
            </a:r>
            <a:r>
              <a:rPr lang="pt-PT" sz="1100" dirty="0"/>
              <a:t>X</a:t>
            </a:r>
            <a:r>
              <a:rPr lang="pt-PT" sz="1100" baseline="30000" dirty="0"/>
              <a:t>2</a:t>
            </a:r>
            <a:r>
              <a:rPr lang="pt-PT" sz="1100" dirty="0"/>
              <a:t>= 41,169a, </a:t>
            </a:r>
            <a:r>
              <a:rPr lang="pt-PT" sz="1100" i="1" dirty="0"/>
              <a:t>p</a:t>
            </a:r>
            <a:r>
              <a:rPr lang="pt-PT" sz="1100" dirty="0"/>
              <a:t>&lt; 0,001</a:t>
            </a:r>
            <a:r>
              <a:rPr lang="pt-PT" sz="1100" dirty="0" smtClean="0"/>
              <a:t>)</a:t>
            </a:r>
            <a:endParaRPr lang="pt-PT" sz="1100" dirty="0">
              <a:latin typeface="+mj-lt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570008"/>
              </p:ext>
            </p:extLst>
          </p:nvPr>
        </p:nvGraphicFramePr>
        <p:xfrm>
          <a:off x="106325" y="138225"/>
          <a:ext cx="8931347" cy="5266642"/>
        </p:xfrm>
        <a:graphic>
          <a:graphicData uri="http://schemas.openxmlformats.org/drawingml/2006/table">
            <a:tbl>
              <a:tblPr/>
              <a:tblGrid>
                <a:gridCol w="2290089"/>
                <a:gridCol w="1309352"/>
                <a:gridCol w="1033023"/>
                <a:gridCol w="1119109"/>
                <a:gridCol w="1113728"/>
                <a:gridCol w="1033023"/>
                <a:gridCol w="1033023"/>
              </a:tblGrid>
              <a:tr h="244295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Perfis de mobilidade </a:t>
                      </a:r>
                      <a:r>
                        <a:rPr lang="pt-P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educacional (%)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56510">
                <a:tc gridSpan="2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27515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Leitura de livros aos 13 (últimos 3 meses)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Sim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17,7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23,1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17,5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26,1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15,7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418616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Ida ao cinema aos 13 </a:t>
                      </a:r>
                      <a:endParaRPr lang="pt-PT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(últimos 3 meses) 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Sim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18,7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22,4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18,5%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24,9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15,5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9087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Tempo passado a ler e/ou a estudar aos 17 </a:t>
                      </a:r>
                      <a:endParaRPr lang="pt-PT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pt-PT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Fins-de-semana)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Menos de 2 horas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31,0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12,5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19,2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22,6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14,7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39087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2 a 4 horas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12,2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23,0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14,3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36,5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13,9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40308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Mais de 4 horas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17,7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29,4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9,3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30,4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13,2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9087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Tempo passado a jogar computador aos 17 </a:t>
                      </a:r>
                      <a:endParaRPr lang="pt-PT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pt-PT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Fins-de-semana)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Menos de 2 horas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20,8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20,7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13,7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30,4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14,4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39087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2 a 4 horas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22,4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23,3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16,3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24,9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13,1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40308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Mais de 4 horas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26,9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15,5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20,2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23,8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13,6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9087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Tempo passado a ver TV aos </a:t>
                      </a:r>
                      <a:r>
                        <a:rPr lang="pt-P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  <a:p>
                      <a:pPr algn="ctr" fontAlgn="ctr"/>
                      <a:endParaRPr lang="pt-PT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(Fins-de-semana)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Menos de 2 horas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18,9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26,0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18,9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23,8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12,3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39087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2 a 4 horas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19,6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22,3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15,6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26,3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16,2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40308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Mais de 4 horas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28,1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14,3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16,6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28,3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12,7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29797"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Prática desportiva aos 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Sim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18,4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22,5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18,3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25,8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15,0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28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965700" y="612775"/>
            <a:ext cx="3937000" cy="54276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2400" dirty="0" err="1" smtClean="0">
                <a:solidFill>
                  <a:srgbClr val="000090"/>
                </a:solidFill>
              </a:rPr>
              <a:t>Valores</a:t>
            </a:r>
            <a:r>
              <a:rPr lang="en-GB" sz="2400" dirty="0" smtClean="0">
                <a:solidFill>
                  <a:srgbClr val="000090"/>
                </a:solidFill>
              </a:rPr>
              <a:t> </a:t>
            </a:r>
            <a:r>
              <a:rPr lang="en-GB" sz="2400" dirty="0" err="1" smtClean="0">
                <a:solidFill>
                  <a:srgbClr val="000090"/>
                </a:solidFill>
              </a:rPr>
              <a:t>elevados</a:t>
            </a:r>
            <a:r>
              <a:rPr lang="en-GB" sz="2400" dirty="0" smtClean="0">
                <a:solidFill>
                  <a:srgbClr val="000090"/>
                </a:solidFill>
              </a:rPr>
              <a:t> </a:t>
            </a:r>
            <a:r>
              <a:rPr lang="en-GB" sz="2400" dirty="0" err="1" smtClean="0">
                <a:solidFill>
                  <a:srgbClr val="000090"/>
                </a:solidFill>
              </a:rPr>
              <a:t>relativos</a:t>
            </a:r>
            <a:r>
              <a:rPr lang="en-GB" sz="2400" dirty="0" smtClean="0">
                <a:solidFill>
                  <a:srgbClr val="000090"/>
                </a:solidFill>
              </a:rPr>
              <a:t> </a:t>
            </a:r>
            <a:r>
              <a:rPr lang="en-GB" sz="2400" b="1" dirty="0" err="1" smtClean="0">
                <a:solidFill>
                  <a:srgbClr val="000090"/>
                </a:solidFill>
              </a:rPr>
              <a:t>leitura</a:t>
            </a:r>
            <a:r>
              <a:rPr lang="en-GB" sz="2400" b="1" dirty="0" smtClean="0">
                <a:solidFill>
                  <a:srgbClr val="000090"/>
                </a:solidFill>
              </a:rPr>
              <a:t> de </a:t>
            </a:r>
            <a:r>
              <a:rPr lang="en-GB" sz="2400" b="1" dirty="0" err="1" smtClean="0">
                <a:solidFill>
                  <a:srgbClr val="000090"/>
                </a:solidFill>
              </a:rPr>
              <a:t>livros</a:t>
            </a:r>
            <a:r>
              <a:rPr lang="en-GB" sz="2400" b="1" dirty="0" smtClean="0">
                <a:solidFill>
                  <a:srgbClr val="000090"/>
                </a:solidFill>
              </a:rPr>
              <a:t> </a:t>
            </a:r>
            <a:r>
              <a:rPr lang="en-GB" sz="2400" b="1" dirty="0" err="1" smtClean="0">
                <a:solidFill>
                  <a:srgbClr val="000090"/>
                </a:solidFill>
              </a:rPr>
              <a:t>aos</a:t>
            </a:r>
            <a:r>
              <a:rPr lang="en-GB" sz="2400" b="1" dirty="0" smtClean="0">
                <a:solidFill>
                  <a:srgbClr val="000090"/>
                </a:solidFill>
              </a:rPr>
              <a:t> 13 </a:t>
            </a:r>
            <a:r>
              <a:rPr lang="en-GB" sz="2400" dirty="0" err="1" smtClean="0">
                <a:solidFill>
                  <a:srgbClr val="000090"/>
                </a:solidFill>
              </a:rPr>
              <a:t>anos</a:t>
            </a:r>
            <a:r>
              <a:rPr lang="en-GB" sz="2400" dirty="0" smtClean="0">
                <a:solidFill>
                  <a:srgbClr val="000090"/>
                </a:solidFill>
              </a:rPr>
              <a:t> e de </a:t>
            </a:r>
            <a:r>
              <a:rPr lang="en-GB" sz="2400" b="1" dirty="0" err="1" smtClean="0">
                <a:solidFill>
                  <a:srgbClr val="000090"/>
                </a:solidFill>
              </a:rPr>
              <a:t>atividades</a:t>
            </a:r>
            <a:r>
              <a:rPr lang="en-GB" sz="2400" b="1" dirty="0" smtClean="0">
                <a:solidFill>
                  <a:srgbClr val="000090"/>
                </a:solidFill>
              </a:rPr>
              <a:t> </a:t>
            </a:r>
            <a:r>
              <a:rPr lang="en-GB" sz="2400" b="1" dirty="0" err="1" smtClean="0">
                <a:solidFill>
                  <a:srgbClr val="000090"/>
                </a:solidFill>
              </a:rPr>
              <a:t>desportivas</a:t>
            </a:r>
            <a:r>
              <a:rPr lang="en-GB" sz="2400" b="1" dirty="0" smtClean="0">
                <a:solidFill>
                  <a:srgbClr val="000090"/>
                </a:solidFill>
              </a:rPr>
              <a:t> </a:t>
            </a:r>
            <a:r>
              <a:rPr lang="en-GB" sz="2400" b="1" dirty="0" err="1" smtClean="0">
                <a:solidFill>
                  <a:srgbClr val="000090"/>
                </a:solidFill>
              </a:rPr>
              <a:t>aos</a:t>
            </a:r>
            <a:r>
              <a:rPr lang="en-GB" sz="2400" b="1" dirty="0" smtClean="0">
                <a:solidFill>
                  <a:srgbClr val="000090"/>
                </a:solidFill>
              </a:rPr>
              <a:t> 21</a:t>
            </a:r>
          </a:p>
          <a:p>
            <a:pPr marL="0" indent="0" algn="just">
              <a:buNone/>
            </a:pPr>
            <a:r>
              <a:rPr lang="en-GB" sz="2400" dirty="0" err="1" smtClean="0">
                <a:solidFill>
                  <a:srgbClr val="000090"/>
                </a:solidFill>
              </a:rPr>
              <a:t>Valores</a:t>
            </a:r>
            <a:r>
              <a:rPr lang="en-GB" sz="2400" dirty="0" smtClean="0">
                <a:solidFill>
                  <a:srgbClr val="000090"/>
                </a:solidFill>
              </a:rPr>
              <a:t> </a:t>
            </a:r>
            <a:r>
              <a:rPr lang="en-GB" sz="2400" dirty="0" err="1" smtClean="0">
                <a:solidFill>
                  <a:srgbClr val="000090"/>
                </a:solidFill>
              </a:rPr>
              <a:t>elevados</a:t>
            </a:r>
            <a:r>
              <a:rPr lang="en-GB" sz="2400" dirty="0" smtClean="0">
                <a:solidFill>
                  <a:srgbClr val="000090"/>
                </a:solidFill>
              </a:rPr>
              <a:t> </a:t>
            </a:r>
            <a:r>
              <a:rPr lang="en-GB" sz="2400" dirty="0" err="1" smtClean="0">
                <a:solidFill>
                  <a:srgbClr val="000090"/>
                </a:solidFill>
              </a:rPr>
              <a:t>relativos</a:t>
            </a:r>
            <a:r>
              <a:rPr lang="en-GB" sz="2400" dirty="0" smtClean="0">
                <a:solidFill>
                  <a:srgbClr val="000090"/>
                </a:solidFill>
              </a:rPr>
              <a:t> ao </a:t>
            </a:r>
            <a:r>
              <a:rPr lang="en-GB" sz="2400" b="1" dirty="0" smtClean="0">
                <a:solidFill>
                  <a:srgbClr val="000090"/>
                </a:solidFill>
              </a:rPr>
              <a:t>tempo </a:t>
            </a:r>
            <a:r>
              <a:rPr lang="en-GB" sz="2400" b="1" dirty="0" err="1" smtClean="0">
                <a:solidFill>
                  <a:srgbClr val="000090"/>
                </a:solidFill>
              </a:rPr>
              <a:t>dedicado</a:t>
            </a:r>
            <a:r>
              <a:rPr lang="en-GB" sz="2400" b="1" dirty="0" smtClean="0">
                <a:solidFill>
                  <a:srgbClr val="000090"/>
                </a:solidFill>
              </a:rPr>
              <a:t> a </a:t>
            </a:r>
            <a:r>
              <a:rPr lang="en-GB" sz="2400" b="1" dirty="0" err="1" smtClean="0">
                <a:solidFill>
                  <a:srgbClr val="000090"/>
                </a:solidFill>
              </a:rPr>
              <a:t>ler</a:t>
            </a:r>
            <a:r>
              <a:rPr lang="en-GB" sz="2400" b="1" dirty="0" smtClean="0">
                <a:solidFill>
                  <a:srgbClr val="000090"/>
                </a:solidFill>
              </a:rPr>
              <a:t> e a </a:t>
            </a:r>
            <a:r>
              <a:rPr lang="en-GB" sz="2400" b="1" dirty="0" err="1" smtClean="0">
                <a:solidFill>
                  <a:srgbClr val="000090"/>
                </a:solidFill>
              </a:rPr>
              <a:t>estudar</a:t>
            </a:r>
            <a:r>
              <a:rPr lang="en-GB" sz="2400" b="1" dirty="0" smtClean="0">
                <a:solidFill>
                  <a:srgbClr val="000090"/>
                </a:solidFill>
              </a:rPr>
              <a:t> </a:t>
            </a:r>
            <a:r>
              <a:rPr lang="en-GB" sz="2400" b="1" dirty="0" err="1" smtClean="0">
                <a:solidFill>
                  <a:srgbClr val="000090"/>
                </a:solidFill>
              </a:rPr>
              <a:t>nos</a:t>
            </a:r>
            <a:r>
              <a:rPr lang="en-GB" sz="2400" b="1" dirty="0" smtClean="0">
                <a:solidFill>
                  <a:srgbClr val="000090"/>
                </a:solidFill>
              </a:rPr>
              <a:t> fins-de-</a:t>
            </a:r>
            <a:r>
              <a:rPr lang="en-GB" sz="2400" b="1" dirty="0" err="1" smtClean="0">
                <a:solidFill>
                  <a:srgbClr val="000090"/>
                </a:solidFill>
              </a:rPr>
              <a:t>semana</a:t>
            </a:r>
            <a:r>
              <a:rPr lang="en-GB" sz="2400" b="1" dirty="0" smtClean="0">
                <a:solidFill>
                  <a:srgbClr val="000090"/>
                </a:solidFill>
              </a:rPr>
              <a:t> </a:t>
            </a:r>
            <a:r>
              <a:rPr lang="en-GB" sz="2400" b="1" dirty="0" err="1" smtClean="0">
                <a:solidFill>
                  <a:srgbClr val="000090"/>
                </a:solidFill>
              </a:rPr>
              <a:t>aos</a:t>
            </a:r>
            <a:r>
              <a:rPr lang="en-GB" sz="2400" b="1" dirty="0" smtClean="0">
                <a:solidFill>
                  <a:srgbClr val="000090"/>
                </a:solidFill>
              </a:rPr>
              <a:t> 17</a:t>
            </a:r>
          </a:p>
          <a:p>
            <a:endParaRPr lang="en-GB" sz="2400" dirty="0" smtClean="0">
              <a:solidFill>
                <a:srgbClr val="000090"/>
              </a:solidFill>
            </a:endParaRPr>
          </a:p>
          <a:p>
            <a:endParaRPr lang="en-GB" sz="2400" dirty="0" smtClean="0">
              <a:solidFill>
                <a:srgbClr val="000090"/>
              </a:solidFill>
            </a:endParaRPr>
          </a:p>
          <a:p>
            <a:pPr marL="0" indent="0" algn="just">
              <a:buNone/>
            </a:pPr>
            <a:r>
              <a:rPr lang="en-GB" sz="2400" dirty="0" err="1" smtClean="0">
                <a:solidFill>
                  <a:srgbClr val="000090"/>
                </a:solidFill>
              </a:rPr>
              <a:t>Valores</a:t>
            </a:r>
            <a:r>
              <a:rPr lang="en-GB" sz="2400" dirty="0" smtClean="0">
                <a:solidFill>
                  <a:srgbClr val="000090"/>
                </a:solidFill>
              </a:rPr>
              <a:t> </a:t>
            </a:r>
            <a:r>
              <a:rPr lang="en-GB" sz="2400" dirty="0" err="1" smtClean="0">
                <a:solidFill>
                  <a:srgbClr val="000090"/>
                </a:solidFill>
              </a:rPr>
              <a:t>elevados</a:t>
            </a:r>
            <a:r>
              <a:rPr lang="en-GB" sz="2400" dirty="0" smtClean="0">
                <a:solidFill>
                  <a:srgbClr val="000090"/>
                </a:solidFill>
              </a:rPr>
              <a:t> </a:t>
            </a:r>
            <a:r>
              <a:rPr lang="en-GB" sz="2400" dirty="0" err="1" smtClean="0">
                <a:solidFill>
                  <a:srgbClr val="000090"/>
                </a:solidFill>
              </a:rPr>
              <a:t>relativos</a:t>
            </a:r>
            <a:r>
              <a:rPr lang="en-GB" sz="2400" dirty="0" smtClean="0">
                <a:solidFill>
                  <a:srgbClr val="000090"/>
                </a:solidFill>
              </a:rPr>
              <a:t> ao </a:t>
            </a:r>
            <a:r>
              <a:rPr lang="en-GB" sz="2400" b="1" dirty="0" smtClean="0">
                <a:solidFill>
                  <a:srgbClr val="000090"/>
                </a:solidFill>
              </a:rPr>
              <a:t>tempo </a:t>
            </a:r>
            <a:r>
              <a:rPr lang="en-GB" sz="2400" b="1" dirty="0" err="1" smtClean="0">
                <a:solidFill>
                  <a:srgbClr val="000090"/>
                </a:solidFill>
              </a:rPr>
              <a:t>dedicado</a:t>
            </a:r>
            <a:r>
              <a:rPr lang="en-GB" sz="2400" b="1" dirty="0" smtClean="0">
                <a:solidFill>
                  <a:srgbClr val="000090"/>
                </a:solidFill>
              </a:rPr>
              <a:t> </a:t>
            </a:r>
            <a:r>
              <a:rPr lang="en-GB" sz="2400" b="1" dirty="0" err="1" smtClean="0">
                <a:solidFill>
                  <a:srgbClr val="000090"/>
                </a:solidFill>
              </a:rPr>
              <a:t>aos</a:t>
            </a:r>
            <a:r>
              <a:rPr lang="en-GB" sz="2400" b="1" dirty="0" smtClean="0">
                <a:solidFill>
                  <a:srgbClr val="000090"/>
                </a:solidFill>
              </a:rPr>
              <a:t> </a:t>
            </a:r>
            <a:r>
              <a:rPr lang="en-GB" sz="2400" b="1" dirty="0" err="1" smtClean="0">
                <a:solidFill>
                  <a:srgbClr val="000090"/>
                </a:solidFill>
              </a:rPr>
              <a:t>vídeojogos</a:t>
            </a:r>
            <a:r>
              <a:rPr lang="en-GB" sz="2400" b="1" dirty="0" smtClean="0">
                <a:solidFill>
                  <a:srgbClr val="000090"/>
                </a:solidFill>
              </a:rPr>
              <a:t> e à TV </a:t>
            </a:r>
            <a:r>
              <a:rPr lang="en-GB" sz="2400" b="1" dirty="0" err="1" smtClean="0">
                <a:solidFill>
                  <a:srgbClr val="000090"/>
                </a:solidFill>
              </a:rPr>
              <a:t>nos</a:t>
            </a:r>
            <a:r>
              <a:rPr lang="en-GB" sz="2400" b="1" dirty="0" smtClean="0">
                <a:solidFill>
                  <a:srgbClr val="000090"/>
                </a:solidFill>
              </a:rPr>
              <a:t> fins-de-</a:t>
            </a:r>
            <a:r>
              <a:rPr lang="en-GB" sz="2400" b="1" dirty="0" err="1" smtClean="0">
                <a:solidFill>
                  <a:srgbClr val="000090"/>
                </a:solidFill>
              </a:rPr>
              <a:t>semana</a:t>
            </a:r>
            <a:r>
              <a:rPr lang="en-GB" sz="2400" b="1" dirty="0" smtClean="0">
                <a:solidFill>
                  <a:srgbClr val="000090"/>
                </a:solidFill>
              </a:rPr>
              <a:t> </a:t>
            </a:r>
            <a:r>
              <a:rPr lang="en-GB" sz="2400" b="1" dirty="0" err="1" smtClean="0">
                <a:solidFill>
                  <a:srgbClr val="000090"/>
                </a:solidFill>
              </a:rPr>
              <a:t>aos</a:t>
            </a:r>
            <a:r>
              <a:rPr lang="en-GB" sz="2400" b="1" dirty="0" smtClean="0">
                <a:solidFill>
                  <a:srgbClr val="000090"/>
                </a:solidFill>
              </a:rPr>
              <a:t> 17</a:t>
            </a:r>
            <a:endParaRPr lang="en-GB" sz="2400" b="1" dirty="0">
              <a:solidFill>
                <a:srgbClr val="00009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3825" y="612775"/>
            <a:ext cx="4429121" cy="56816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400050" lvl="2" indent="0">
              <a:buNone/>
            </a:pPr>
            <a:endParaRPr lang="en-GB" b="1" dirty="0" smtClean="0">
              <a:solidFill>
                <a:srgbClr val="000090"/>
              </a:solidFill>
            </a:endParaRPr>
          </a:p>
          <a:p>
            <a:pPr marL="400050" lvl="2" indent="0">
              <a:buNone/>
            </a:pPr>
            <a:r>
              <a:rPr lang="en-GB" sz="2400" b="1" dirty="0" smtClean="0">
                <a:solidFill>
                  <a:srgbClr val="000090"/>
                </a:solidFill>
              </a:rPr>
              <a:t>REA, </a:t>
            </a:r>
            <a:r>
              <a:rPr lang="en-GB" sz="2400" dirty="0" err="1" smtClean="0">
                <a:solidFill>
                  <a:srgbClr val="000090"/>
                </a:solidFill>
              </a:rPr>
              <a:t>Reprodução</a:t>
            </a:r>
            <a:r>
              <a:rPr lang="en-GB" sz="2400" dirty="0" smtClean="0">
                <a:solidFill>
                  <a:srgbClr val="000090"/>
                </a:solidFill>
              </a:rPr>
              <a:t> </a:t>
            </a:r>
            <a:r>
              <a:rPr lang="en-GB" sz="2400" dirty="0" err="1" smtClean="0">
                <a:solidFill>
                  <a:srgbClr val="000090"/>
                </a:solidFill>
              </a:rPr>
              <a:t>Educacional</a:t>
            </a:r>
            <a:r>
              <a:rPr lang="en-GB" sz="2400" dirty="0" smtClean="0">
                <a:solidFill>
                  <a:srgbClr val="000090"/>
                </a:solidFill>
              </a:rPr>
              <a:t> de </a:t>
            </a:r>
            <a:r>
              <a:rPr lang="en-GB" sz="2400" dirty="0" err="1" smtClean="0">
                <a:solidFill>
                  <a:srgbClr val="000090"/>
                </a:solidFill>
              </a:rPr>
              <a:t>nível</a:t>
            </a:r>
            <a:r>
              <a:rPr lang="en-GB" sz="2400" dirty="0" smtClean="0">
                <a:solidFill>
                  <a:srgbClr val="000090"/>
                </a:solidFill>
              </a:rPr>
              <a:t> </a:t>
            </a:r>
            <a:r>
              <a:rPr lang="en-GB" sz="2400" dirty="0" err="1" smtClean="0">
                <a:solidFill>
                  <a:srgbClr val="000090"/>
                </a:solidFill>
              </a:rPr>
              <a:t>Elevado</a:t>
            </a:r>
            <a:endParaRPr lang="en-GB" sz="2400" dirty="0">
              <a:solidFill>
                <a:srgbClr val="000090"/>
              </a:solidFill>
            </a:endParaRPr>
          </a:p>
          <a:p>
            <a:pPr marL="400050" lvl="2" indent="0">
              <a:buNone/>
            </a:pPr>
            <a:r>
              <a:rPr lang="en-GB" sz="2400" b="1" dirty="0" smtClean="0">
                <a:solidFill>
                  <a:srgbClr val="000090"/>
                </a:solidFill>
              </a:rPr>
              <a:t>MEA</a:t>
            </a:r>
            <a:r>
              <a:rPr lang="en-GB" sz="2400" dirty="0" smtClean="0">
                <a:solidFill>
                  <a:srgbClr val="000090"/>
                </a:solidFill>
              </a:rPr>
              <a:t>, </a:t>
            </a:r>
            <a:r>
              <a:rPr lang="en-GB" sz="2400" dirty="0" err="1" smtClean="0">
                <a:solidFill>
                  <a:srgbClr val="000090"/>
                </a:solidFill>
              </a:rPr>
              <a:t>Mobilidade</a:t>
            </a:r>
            <a:r>
              <a:rPr lang="en-GB" sz="2400" dirty="0" smtClean="0">
                <a:solidFill>
                  <a:srgbClr val="000090"/>
                </a:solidFill>
              </a:rPr>
              <a:t> </a:t>
            </a:r>
            <a:r>
              <a:rPr lang="en-GB" sz="2400" dirty="0" err="1" smtClean="0">
                <a:solidFill>
                  <a:srgbClr val="000090"/>
                </a:solidFill>
              </a:rPr>
              <a:t>Educacional</a:t>
            </a:r>
            <a:r>
              <a:rPr lang="en-GB" sz="2400" dirty="0" smtClean="0">
                <a:solidFill>
                  <a:srgbClr val="000090"/>
                </a:solidFill>
              </a:rPr>
              <a:t> </a:t>
            </a:r>
            <a:r>
              <a:rPr lang="en-GB" sz="2400" dirty="0" err="1" smtClean="0">
                <a:solidFill>
                  <a:srgbClr val="000090"/>
                </a:solidFill>
              </a:rPr>
              <a:t>Ascendente</a:t>
            </a:r>
            <a:endParaRPr lang="en-GB" sz="2400" dirty="0" smtClean="0">
              <a:solidFill>
                <a:srgbClr val="000090"/>
              </a:solidFill>
            </a:endParaRPr>
          </a:p>
          <a:p>
            <a:endParaRPr lang="en-US" dirty="0" smtClean="0">
              <a:solidFill>
                <a:srgbClr val="000090"/>
              </a:solidFill>
            </a:endParaRPr>
          </a:p>
          <a:p>
            <a:pPr marL="400050" lvl="1" indent="0">
              <a:buNone/>
            </a:pPr>
            <a:endParaRPr lang="en-GB" sz="2000" b="1" dirty="0" smtClean="0">
              <a:solidFill>
                <a:srgbClr val="000090"/>
              </a:solidFill>
            </a:endParaRPr>
          </a:p>
          <a:p>
            <a:pPr marL="400050" lvl="1" indent="0">
              <a:buNone/>
            </a:pPr>
            <a:endParaRPr lang="en-GB" sz="2000" b="1" dirty="0">
              <a:solidFill>
                <a:srgbClr val="000090"/>
              </a:solidFill>
            </a:endParaRPr>
          </a:p>
          <a:p>
            <a:pPr marL="400050" lvl="1" indent="0">
              <a:buNone/>
            </a:pPr>
            <a:r>
              <a:rPr lang="en-GB" b="1" dirty="0" smtClean="0">
                <a:solidFill>
                  <a:srgbClr val="000090"/>
                </a:solidFill>
              </a:rPr>
              <a:t>REB</a:t>
            </a:r>
            <a:r>
              <a:rPr lang="en-GB" dirty="0" smtClean="0">
                <a:solidFill>
                  <a:srgbClr val="000090"/>
                </a:solidFill>
              </a:rPr>
              <a:t>, </a:t>
            </a:r>
            <a:r>
              <a:rPr lang="en-GB" dirty="0" err="1" smtClean="0">
                <a:solidFill>
                  <a:srgbClr val="000090"/>
                </a:solidFill>
              </a:rPr>
              <a:t>Reprodução</a:t>
            </a:r>
            <a:r>
              <a:rPr lang="en-GB" dirty="0" smtClean="0">
                <a:solidFill>
                  <a:srgbClr val="000090"/>
                </a:solidFill>
              </a:rPr>
              <a:t> </a:t>
            </a:r>
            <a:r>
              <a:rPr lang="en-GB" dirty="0" err="1" smtClean="0">
                <a:solidFill>
                  <a:srgbClr val="000090"/>
                </a:solidFill>
              </a:rPr>
              <a:t>Educacional</a:t>
            </a:r>
            <a:r>
              <a:rPr lang="en-GB" dirty="0" smtClean="0">
                <a:solidFill>
                  <a:srgbClr val="000090"/>
                </a:solidFill>
              </a:rPr>
              <a:t> de </a:t>
            </a:r>
            <a:r>
              <a:rPr lang="en-GB" dirty="0" err="1" smtClean="0">
                <a:solidFill>
                  <a:srgbClr val="000090"/>
                </a:solidFill>
              </a:rPr>
              <a:t>nível</a:t>
            </a:r>
            <a:r>
              <a:rPr lang="en-GB" dirty="0" smtClean="0">
                <a:solidFill>
                  <a:srgbClr val="000090"/>
                </a:solidFill>
              </a:rPr>
              <a:t> </a:t>
            </a:r>
            <a:r>
              <a:rPr lang="en-GB" dirty="0" err="1" smtClean="0">
                <a:solidFill>
                  <a:srgbClr val="000090"/>
                </a:solidFill>
              </a:rPr>
              <a:t>Baixo</a:t>
            </a:r>
            <a:r>
              <a:rPr lang="en-GB" dirty="0" smtClean="0">
                <a:solidFill>
                  <a:srgbClr val="000090"/>
                </a:solidFill>
              </a:rPr>
              <a:t> </a:t>
            </a:r>
          </a:p>
          <a:p>
            <a:pPr marL="400050" lvl="1" indent="0">
              <a:buNone/>
            </a:pPr>
            <a:r>
              <a:rPr lang="en-GB" b="1" dirty="0" smtClean="0">
                <a:solidFill>
                  <a:srgbClr val="000090"/>
                </a:solidFill>
              </a:rPr>
              <a:t>MEA</a:t>
            </a:r>
            <a:r>
              <a:rPr lang="en-GB" dirty="0" smtClean="0">
                <a:solidFill>
                  <a:srgbClr val="000090"/>
                </a:solidFill>
              </a:rPr>
              <a:t>, </a:t>
            </a:r>
            <a:r>
              <a:rPr lang="en-GB" dirty="0" err="1" smtClean="0">
                <a:solidFill>
                  <a:srgbClr val="000090"/>
                </a:solidFill>
              </a:rPr>
              <a:t>Mobilidade</a:t>
            </a:r>
            <a:r>
              <a:rPr lang="en-GB" dirty="0" smtClean="0">
                <a:solidFill>
                  <a:srgbClr val="000090"/>
                </a:solidFill>
              </a:rPr>
              <a:t> </a:t>
            </a:r>
            <a:r>
              <a:rPr lang="en-GB" dirty="0" err="1" smtClean="0">
                <a:solidFill>
                  <a:srgbClr val="000090"/>
                </a:solidFill>
              </a:rPr>
              <a:t>Educacional</a:t>
            </a:r>
            <a:r>
              <a:rPr lang="en-GB" dirty="0" smtClean="0">
                <a:solidFill>
                  <a:srgbClr val="000090"/>
                </a:solidFill>
              </a:rPr>
              <a:t> </a:t>
            </a:r>
            <a:r>
              <a:rPr lang="en-GB" dirty="0" err="1" smtClean="0">
                <a:solidFill>
                  <a:srgbClr val="000090"/>
                </a:solidFill>
              </a:rPr>
              <a:t>Ascendente</a:t>
            </a:r>
            <a:endParaRPr lang="en-US" dirty="0">
              <a:solidFill>
                <a:srgbClr val="000090"/>
              </a:solidFill>
            </a:endParaRPr>
          </a:p>
          <a:p>
            <a:endParaRPr lang="en-US" sz="2400" dirty="0"/>
          </a:p>
        </p:txBody>
      </p:sp>
      <p:sp>
        <p:nvSpPr>
          <p:cNvPr id="7" name="Right Brace 6"/>
          <p:cNvSpPr/>
          <p:nvPr/>
        </p:nvSpPr>
        <p:spPr>
          <a:xfrm flipH="1">
            <a:off x="4395784" y="584200"/>
            <a:ext cx="314325" cy="2959100"/>
          </a:xfrm>
          <a:prstGeom prst="rightBrac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 flipH="1">
            <a:off x="4433882" y="4051299"/>
            <a:ext cx="280987" cy="2074863"/>
          </a:xfrm>
          <a:prstGeom prst="rightBrace">
            <a:avLst>
              <a:gd name="adj1" fmla="val 8333"/>
              <a:gd name="adj2" fmla="val 52295"/>
            </a:avLst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5461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048672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AutoNum type="arabicParenR"/>
            </a:pPr>
            <a:endParaRPr lang="en-US" sz="3100" dirty="0">
              <a:solidFill>
                <a:srgbClr val="000090"/>
              </a:solidFill>
            </a:endParaRPr>
          </a:p>
          <a:p>
            <a:pPr marL="514350" indent="-514350" algn="just">
              <a:lnSpc>
                <a:spcPct val="120000"/>
              </a:lnSpc>
              <a:buAutoNum type="arabicParenR"/>
            </a:pPr>
            <a:r>
              <a:rPr lang="pt-PT" sz="3100" dirty="0" smtClean="0">
                <a:solidFill>
                  <a:srgbClr val="000090"/>
                </a:solidFill>
              </a:rPr>
              <a:t>EPITeen24,  questões de investigação  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pt-PT" sz="3100" dirty="0">
              <a:solidFill>
                <a:srgbClr val="00009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pt-PT" sz="3100" dirty="0" smtClean="0">
                <a:solidFill>
                  <a:srgbClr val="000090"/>
                </a:solidFill>
              </a:rPr>
              <a:t>2)   Enquadramento </a:t>
            </a:r>
            <a:r>
              <a:rPr lang="pt-PT" sz="3100" dirty="0">
                <a:solidFill>
                  <a:srgbClr val="000090"/>
                </a:solidFill>
              </a:rPr>
              <a:t>teórico e considerações </a:t>
            </a:r>
            <a:r>
              <a:rPr lang="pt-PT" sz="3100" dirty="0" smtClean="0">
                <a:solidFill>
                  <a:srgbClr val="000090"/>
                </a:solidFill>
              </a:rPr>
              <a:t>metodológicas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pt-PT" sz="3100" dirty="0">
              <a:solidFill>
                <a:srgbClr val="00009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pt-PT" sz="3100" dirty="0" smtClean="0">
                <a:solidFill>
                  <a:srgbClr val="000090"/>
                </a:solidFill>
              </a:rPr>
              <a:t>3)   Perfis </a:t>
            </a:r>
            <a:r>
              <a:rPr lang="pt-PT" sz="3100" dirty="0">
                <a:solidFill>
                  <a:srgbClr val="000090"/>
                </a:solidFill>
              </a:rPr>
              <a:t>de mobilidade educacional e variáveis </a:t>
            </a:r>
            <a:r>
              <a:rPr lang="pt-PT" sz="3100" dirty="0" smtClean="0">
                <a:solidFill>
                  <a:srgbClr val="000090"/>
                </a:solidFill>
              </a:rPr>
              <a:t>estruturais (rendimentos </a:t>
            </a:r>
            <a:r>
              <a:rPr lang="pt-PT" sz="3100" dirty="0">
                <a:solidFill>
                  <a:srgbClr val="000090"/>
                </a:solidFill>
              </a:rPr>
              <a:t>do agregado familiar, ocupação dos </a:t>
            </a:r>
            <a:r>
              <a:rPr lang="pt-PT" sz="3100" dirty="0" smtClean="0">
                <a:solidFill>
                  <a:srgbClr val="000090"/>
                </a:solidFill>
              </a:rPr>
              <a:t>pais, frequência </a:t>
            </a:r>
            <a:r>
              <a:rPr lang="pt-PT" sz="3100" dirty="0">
                <a:solidFill>
                  <a:srgbClr val="000090"/>
                </a:solidFill>
              </a:rPr>
              <a:t>escolar, condição perante o trabalho)</a:t>
            </a:r>
            <a:r>
              <a:rPr lang="pt-PT" sz="3100" dirty="0" smtClean="0">
                <a:solidFill>
                  <a:srgbClr val="000090"/>
                </a:solidFill>
              </a:rPr>
              <a:t>.</a:t>
            </a:r>
            <a:endParaRPr lang="pt-PT" sz="3100" dirty="0">
              <a:solidFill>
                <a:srgbClr val="000090"/>
              </a:solidFill>
            </a:endParaRPr>
          </a:p>
          <a:p>
            <a:pPr marL="857250" lvl="2" indent="0" algn="just">
              <a:lnSpc>
                <a:spcPct val="120000"/>
              </a:lnSpc>
              <a:buNone/>
            </a:pPr>
            <a:endParaRPr lang="pt-PT" sz="2700" dirty="0" smtClean="0">
              <a:solidFill>
                <a:srgbClr val="000090"/>
              </a:solidFill>
            </a:endParaRPr>
          </a:p>
          <a:p>
            <a:pPr marL="857250" lvl="2" indent="0" algn="just">
              <a:lnSpc>
                <a:spcPct val="120000"/>
              </a:lnSpc>
              <a:buNone/>
            </a:pPr>
            <a:r>
              <a:rPr lang="pt-PT" sz="2700" dirty="0" smtClean="0">
                <a:solidFill>
                  <a:schemeClr val="accent4">
                    <a:lumMod val="75000"/>
                  </a:schemeClr>
                </a:solidFill>
              </a:rPr>
              <a:t>Forte </a:t>
            </a:r>
            <a:r>
              <a:rPr lang="pt-PT" sz="2700" dirty="0">
                <a:solidFill>
                  <a:schemeClr val="accent4">
                    <a:lumMod val="75000"/>
                  </a:schemeClr>
                </a:solidFill>
              </a:rPr>
              <a:t>reprodução social mas também </a:t>
            </a:r>
            <a:r>
              <a:rPr lang="pt-PT" sz="2700" dirty="0" smtClean="0">
                <a:solidFill>
                  <a:schemeClr val="accent4">
                    <a:lumMod val="75000"/>
                  </a:schemeClr>
                </a:solidFill>
              </a:rPr>
              <a:t>mobilidade educacional </a:t>
            </a:r>
            <a:r>
              <a:rPr lang="pt-PT" sz="2700" dirty="0">
                <a:solidFill>
                  <a:schemeClr val="accent4">
                    <a:lumMod val="75000"/>
                  </a:schemeClr>
                </a:solidFill>
              </a:rPr>
              <a:t>ascendente; forte “agência” feminina.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PT" sz="3100" dirty="0" smtClean="0">
                <a:solidFill>
                  <a:srgbClr val="000090"/>
                </a:solidFill>
              </a:rPr>
              <a:t>4)   Perfis </a:t>
            </a:r>
            <a:r>
              <a:rPr lang="pt-PT" sz="3100" dirty="0">
                <a:solidFill>
                  <a:srgbClr val="000090"/>
                </a:solidFill>
              </a:rPr>
              <a:t>de mobilidade educacional, práticas e </a:t>
            </a:r>
            <a:r>
              <a:rPr lang="pt-PT" sz="3100" dirty="0" smtClean="0">
                <a:solidFill>
                  <a:srgbClr val="000090"/>
                </a:solidFill>
              </a:rPr>
              <a:t>representações</a:t>
            </a:r>
            <a:endParaRPr lang="pt-PT" sz="3100" dirty="0">
              <a:solidFill>
                <a:srgbClr val="00009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pt-PT" sz="3100" dirty="0" smtClean="0">
                <a:solidFill>
                  <a:srgbClr val="000090"/>
                </a:solidFill>
              </a:rPr>
              <a:t>	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PT" sz="3100" dirty="0">
                <a:solidFill>
                  <a:srgbClr val="000090"/>
                </a:solidFill>
              </a:rPr>
              <a:t>	</a:t>
            </a:r>
            <a:r>
              <a:rPr lang="pt-PT" sz="2700" dirty="0" smtClean="0">
                <a:solidFill>
                  <a:srgbClr val="934C22"/>
                </a:solidFill>
              </a:rPr>
              <a:t>Forte </a:t>
            </a:r>
            <a:r>
              <a:rPr lang="pt-PT" sz="2700" dirty="0">
                <a:solidFill>
                  <a:srgbClr val="934C22"/>
                </a:solidFill>
              </a:rPr>
              <a:t>reprodução social, mas práticas dos jovens com </a:t>
            </a:r>
            <a:r>
              <a:rPr lang="pt-PT" sz="2700" dirty="0" smtClean="0">
                <a:solidFill>
                  <a:srgbClr val="934C22"/>
                </a:solidFill>
              </a:rPr>
              <a:t>mobilidade </a:t>
            </a:r>
            <a:r>
              <a:rPr lang="pt-PT" sz="2700">
                <a:solidFill>
                  <a:srgbClr val="934C22"/>
                </a:solidFill>
              </a:rPr>
              <a:t>educacional </a:t>
            </a:r>
            <a:r>
              <a:rPr lang="pt-PT" sz="2700" smtClean="0">
                <a:solidFill>
                  <a:srgbClr val="934C22"/>
                </a:solidFill>
              </a:rPr>
              <a:t>	ascendente </a:t>
            </a:r>
            <a:r>
              <a:rPr lang="pt-PT" sz="2700" dirty="0">
                <a:solidFill>
                  <a:srgbClr val="934C22"/>
                </a:solidFill>
              </a:rPr>
              <a:t>idênticas às dos </a:t>
            </a:r>
            <a:r>
              <a:rPr lang="pt-PT" sz="2700" dirty="0" smtClean="0">
                <a:solidFill>
                  <a:srgbClr val="934C22"/>
                </a:solidFill>
              </a:rPr>
              <a:t>jovens com </a:t>
            </a:r>
            <a:r>
              <a:rPr lang="pt-PT" sz="2700" dirty="0">
                <a:solidFill>
                  <a:srgbClr val="934C22"/>
                </a:solidFill>
              </a:rPr>
              <a:t>reprodução educacional </a:t>
            </a:r>
            <a:r>
              <a:rPr lang="pt-PT" sz="2700" dirty="0" smtClean="0">
                <a:solidFill>
                  <a:srgbClr val="934C22"/>
                </a:solidFill>
              </a:rPr>
              <a:t>elevada; 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pt-PT" sz="2700" dirty="0">
              <a:solidFill>
                <a:srgbClr val="934C22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pt-PT" sz="3100" dirty="0" smtClean="0">
                <a:solidFill>
                  <a:srgbClr val="000090"/>
                </a:solidFill>
              </a:rPr>
              <a:t>5)   Notas </a:t>
            </a:r>
            <a:r>
              <a:rPr lang="pt-PT" sz="3100" dirty="0">
                <a:solidFill>
                  <a:srgbClr val="000090"/>
                </a:solidFill>
              </a:rPr>
              <a:t>finais </a:t>
            </a:r>
          </a:p>
        </p:txBody>
      </p:sp>
    </p:spTree>
    <p:extLst>
      <p:ext uri="{BB962C8B-B14F-4D97-AF65-F5344CB8AC3E}">
        <p14:creationId xmlns:p14="http://schemas.microsoft.com/office/powerpoint/2010/main" val="2397868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314575"/>
            <a:ext cx="4038600" cy="2771775"/>
          </a:xfrm>
        </p:spPr>
        <p:txBody>
          <a:bodyPr>
            <a:normAutofit fontScale="92500"/>
          </a:bodyPr>
          <a:lstStyle/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90"/>
                </a:solidFill>
              </a:rPr>
              <a:t>MEDT, </a:t>
            </a:r>
            <a:r>
              <a:rPr lang="en-US" sz="2400" b="1" dirty="0" err="1">
                <a:solidFill>
                  <a:srgbClr val="000090"/>
                </a:solidFill>
              </a:rPr>
              <a:t>M</a:t>
            </a:r>
            <a:r>
              <a:rPr lang="en-US" sz="2400" b="1" dirty="0" err="1" smtClean="0">
                <a:solidFill>
                  <a:srgbClr val="000090"/>
                </a:solidFill>
              </a:rPr>
              <a:t>obilidade</a:t>
            </a:r>
            <a:r>
              <a:rPr lang="en-US" sz="2400" b="1" dirty="0" smtClean="0">
                <a:solidFill>
                  <a:srgbClr val="000090"/>
                </a:solidFill>
              </a:rPr>
              <a:t> </a:t>
            </a:r>
            <a:r>
              <a:rPr lang="en-US" sz="2400" b="1" dirty="0" err="1" smtClean="0">
                <a:solidFill>
                  <a:srgbClr val="000090"/>
                </a:solidFill>
              </a:rPr>
              <a:t>Educacional</a:t>
            </a:r>
            <a:r>
              <a:rPr lang="en-US" sz="2400" b="1" dirty="0" smtClean="0">
                <a:solidFill>
                  <a:srgbClr val="000090"/>
                </a:solidFill>
              </a:rPr>
              <a:t> </a:t>
            </a:r>
            <a:r>
              <a:rPr lang="en-US" sz="2400" b="1" dirty="0" err="1" smtClean="0">
                <a:solidFill>
                  <a:srgbClr val="000090"/>
                </a:solidFill>
              </a:rPr>
              <a:t>Descendente</a:t>
            </a:r>
            <a:r>
              <a:rPr lang="en-US" sz="2400" b="1" dirty="0" smtClean="0">
                <a:solidFill>
                  <a:srgbClr val="000090"/>
                </a:solidFill>
              </a:rPr>
              <a:t> </a:t>
            </a:r>
            <a:r>
              <a:rPr lang="en-US" sz="2400" b="1" dirty="0" err="1" smtClean="0">
                <a:solidFill>
                  <a:srgbClr val="000090"/>
                </a:solidFill>
              </a:rPr>
              <a:t>Transitória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32112" y="542926"/>
            <a:ext cx="4380088" cy="5583238"/>
          </a:xfrm>
        </p:spPr>
        <p:txBody>
          <a:bodyPr>
            <a:normAutofit fontScale="92500"/>
          </a:bodyPr>
          <a:lstStyle/>
          <a:p>
            <a:pPr marL="400050" lvl="1" indent="0">
              <a:buNone/>
            </a:pPr>
            <a:endParaRPr lang="en-US" sz="2000" b="1" dirty="0" smtClean="0">
              <a:solidFill>
                <a:srgbClr val="000090"/>
              </a:solidFill>
            </a:endParaRPr>
          </a:p>
          <a:p>
            <a:pPr marL="400050" lvl="1" indent="0" algn="just">
              <a:buNone/>
            </a:pPr>
            <a:r>
              <a:rPr lang="en-US" b="1" dirty="0" smtClean="0">
                <a:solidFill>
                  <a:srgbClr val="000090"/>
                </a:solidFill>
              </a:rPr>
              <a:t>Tempo </a:t>
            </a:r>
            <a:r>
              <a:rPr lang="en-US" b="1" dirty="0" err="1" smtClean="0">
                <a:solidFill>
                  <a:srgbClr val="000090"/>
                </a:solidFill>
              </a:rPr>
              <a:t>dedicado</a:t>
            </a:r>
            <a:r>
              <a:rPr lang="en-US" b="1" dirty="0" smtClean="0">
                <a:solidFill>
                  <a:srgbClr val="000090"/>
                </a:solidFill>
              </a:rPr>
              <a:t> à </a:t>
            </a:r>
            <a:r>
              <a:rPr lang="en-US" b="1" dirty="0" err="1" smtClean="0">
                <a:solidFill>
                  <a:srgbClr val="000090"/>
                </a:solidFill>
              </a:rPr>
              <a:t>leitura</a:t>
            </a:r>
            <a:r>
              <a:rPr lang="en-US" b="1" dirty="0" smtClean="0">
                <a:solidFill>
                  <a:srgbClr val="000090"/>
                </a:solidFill>
              </a:rPr>
              <a:t> e ao </a:t>
            </a:r>
            <a:r>
              <a:rPr lang="en-US" b="1" dirty="0" err="1" smtClean="0">
                <a:solidFill>
                  <a:srgbClr val="000090"/>
                </a:solidFill>
              </a:rPr>
              <a:t>desporto</a:t>
            </a:r>
            <a:r>
              <a:rPr lang="en-US" dirty="0" smtClean="0">
                <a:solidFill>
                  <a:srgbClr val="000090"/>
                </a:solidFill>
              </a:rPr>
              <a:t>: </a:t>
            </a:r>
            <a:r>
              <a:rPr lang="en-US" dirty="0" err="1" smtClean="0">
                <a:solidFill>
                  <a:srgbClr val="000090"/>
                </a:solidFill>
              </a:rPr>
              <a:t>valores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semelhantes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aos</a:t>
            </a:r>
            <a:r>
              <a:rPr lang="en-US" dirty="0" smtClean="0">
                <a:solidFill>
                  <a:srgbClr val="000090"/>
                </a:solidFill>
              </a:rPr>
              <a:t> dos </a:t>
            </a:r>
            <a:r>
              <a:rPr lang="en-US" dirty="0" err="1" smtClean="0">
                <a:solidFill>
                  <a:srgbClr val="000090"/>
                </a:solidFill>
              </a:rPr>
              <a:t>jovens</a:t>
            </a:r>
            <a:r>
              <a:rPr lang="en-US" dirty="0" smtClean="0">
                <a:solidFill>
                  <a:srgbClr val="000090"/>
                </a:solidFill>
              </a:rPr>
              <a:t> do </a:t>
            </a:r>
            <a:r>
              <a:rPr lang="en-US" dirty="0" err="1" smtClean="0">
                <a:solidFill>
                  <a:srgbClr val="000090"/>
                </a:solidFill>
              </a:rPr>
              <a:t>perfil</a:t>
            </a:r>
            <a:r>
              <a:rPr lang="en-US" dirty="0" smtClean="0">
                <a:solidFill>
                  <a:srgbClr val="000090"/>
                </a:solidFill>
              </a:rPr>
              <a:t> REB e REI (</a:t>
            </a:r>
            <a:r>
              <a:rPr lang="en-US" dirty="0" err="1" smtClean="0">
                <a:solidFill>
                  <a:srgbClr val="000090"/>
                </a:solidFill>
              </a:rPr>
              <a:t>Reprodução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Educacional</a:t>
            </a:r>
            <a:r>
              <a:rPr lang="en-US" dirty="0" smtClean="0">
                <a:solidFill>
                  <a:srgbClr val="000090"/>
                </a:solidFill>
              </a:rPr>
              <a:t> de </a:t>
            </a:r>
            <a:r>
              <a:rPr lang="en-US" dirty="0" err="1" smtClean="0">
                <a:solidFill>
                  <a:srgbClr val="000090"/>
                </a:solidFill>
              </a:rPr>
              <a:t>Nível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Baixo</a:t>
            </a:r>
            <a:r>
              <a:rPr lang="en-US" dirty="0" smtClean="0">
                <a:solidFill>
                  <a:srgbClr val="000090"/>
                </a:solidFill>
              </a:rPr>
              <a:t> e </a:t>
            </a:r>
            <a:r>
              <a:rPr lang="en-US" dirty="0" err="1" smtClean="0">
                <a:solidFill>
                  <a:srgbClr val="000090"/>
                </a:solidFill>
              </a:rPr>
              <a:t>Reprodução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Educacional</a:t>
            </a:r>
            <a:r>
              <a:rPr lang="en-US" dirty="0" smtClean="0">
                <a:solidFill>
                  <a:srgbClr val="000090"/>
                </a:solidFill>
              </a:rPr>
              <a:t> de </a:t>
            </a:r>
            <a:r>
              <a:rPr lang="en-US" dirty="0" err="1" smtClean="0">
                <a:solidFill>
                  <a:srgbClr val="000090"/>
                </a:solidFill>
              </a:rPr>
              <a:t>Nível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Intermédio</a:t>
            </a:r>
            <a:r>
              <a:rPr lang="en-US" dirty="0" smtClean="0">
                <a:solidFill>
                  <a:srgbClr val="000090"/>
                </a:solidFill>
              </a:rPr>
              <a:t>)</a:t>
            </a:r>
          </a:p>
          <a:p>
            <a:pPr marL="400050" lvl="1" indent="0" algn="just">
              <a:buNone/>
            </a:pPr>
            <a:endParaRPr lang="en-US" dirty="0" smtClean="0">
              <a:solidFill>
                <a:srgbClr val="000090"/>
              </a:solidFill>
            </a:endParaRPr>
          </a:p>
          <a:p>
            <a:pPr marL="400050" lvl="1" indent="0" algn="just">
              <a:buNone/>
            </a:pPr>
            <a:endParaRPr lang="en-US" dirty="0" smtClean="0">
              <a:solidFill>
                <a:srgbClr val="000090"/>
              </a:solidFill>
            </a:endParaRPr>
          </a:p>
          <a:p>
            <a:pPr marL="400050" lvl="1" indent="0" algn="just">
              <a:buNone/>
            </a:pPr>
            <a:r>
              <a:rPr lang="en-US" b="1" dirty="0" smtClean="0">
                <a:solidFill>
                  <a:srgbClr val="000090"/>
                </a:solidFill>
              </a:rPr>
              <a:t>Tempo </a:t>
            </a:r>
            <a:r>
              <a:rPr lang="en-US" b="1" dirty="0" err="1" smtClean="0">
                <a:solidFill>
                  <a:srgbClr val="000090"/>
                </a:solidFill>
              </a:rPr>
              <a:t>dedicado</a:t>
            </a:r>
            <a:r>
              <a:rPr lang="en-US" b="1" dirty="0" smtClean="0">
                <a:solidFill>
                  <a:srgbClr val="000090"/>
                </a:solidFill>
              </a:rPr>
              <a:t> a </a:t>
            </a:r>
            <a:r>
              <a:rPr lang="en-US" b="1" dirty="0" err="1" smtClean="0">
                <a:solidFill>
                  <a:srgbClr val="000090"/>
                </a:solidFill>
              </a:rPr>
              <a:t>ver</a:t>
            </a:r>
            <a:r>
              <a:rPr lang="en-US" b="1" dirty="0" smtClean="0">
                <a:solidFill>
                  <a:srgbClr val="000090"/>
                </a:solidFill>
              </a:rPr>
              <a:t> TV </a:t>
            </a:r>
            <a:r>
              <a:rPr lang="en-US" b="1" dirty="0" err="1" smtClean="0">
                <a:solidFill>
                  <a:srgbClr val="000090"/>
                </a:solidFill>
              </a:rPr>
              <a:t>ou</a:t>
            </a:r>
            <a:r>
              <a:rPr lang="en-US" b="1" dirty="0" smtClean="0">
                <a:solidFill>
                  <a:srgbClr val="000090"/>
                </a:solidFill>
              </a:rPr>
              <a:t> </a:t>
            </a:r>
            <a:r>
              <a:rPr lang="en-US" b="1" dirty="0" err="1" smtClean="0">
                <a:solidFill>
                  <a:srgbClr val="000090"/>
                </a:solidFill>
              </a:rPr>
              <a:t>jogar</a:t>
            </a:r>
            <a:r>
              <a:rPr lang="en-US" b="1" dirty="0" smtClean="0">
                <a:solidFill>
                  <a:srgbClr val="000090"/>
                </a:solidFill>
              </a:rPr>
              <a:t> </a:t>
            </a:r>
            <a:r>
              <a:rPr lang="en-US" b="1" dirty="0" err="1" smtClean="0">
                <a:solidFill>
                  <a:srgbClr val="000090"/>
                </a:solidFill>
              </a:rPr>
              <a:t>vídeojogos</a:t>
            </a:r>
            <a:r>
              <a:rPr lang="en-US" dirty="0" smtClean="0">
                <a:solidFill>
                  <a:srgbClr val="000090"/>
                </a:solidFill>
              </a:rPr>
              <a:t>:  </a:t>
            </a:r>
            <a:r>
              <a:rPr lang="en-US" dirty="0" err="1" smtClean="0">
                <a:solidFill>
                  <a:srgbClr val="000090"/>
                </a:solidFill>
              </a:rPr>
              <a:t>valores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semelhantes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aos</a:t>
            </a:r>
            <a:r>
              <a:rPr lang="en-US" dirty="0" smtClean="0">
                <a:solidFill>
                  <a:srgbClr val="000090"/>
                </a:solidFill>
              </a:rPr>
              <a:t> dos </a:t>
            </a:r>
            <a:r>
              <a:rPr lang="en-US" dirty="0" err="1" smtClean="0">
                <a:solidFill>
                  <a:srgbClr val="000090"/>
                </a:solidFill>
              </a:rPr>
              <a:t>jovens</a:t>
            </a:r>
            <a:r>
              <a:rPr lang="en-US" dirty="0" smtClean="0">
                <a:solidFill>
                  <a:srgbClr val="000090"/>
                </a:solidFill>
              </a:rPr>
              <a:t>  do </a:t>
            </a:r>
            <a:r>
              <a:rPr lang="en-US" dirty="0" err="1" smtClean="0">
                <a:solidFill>
                  <a:srgbClr val="000090"/>
                </a:solidFill>
              </a:rPr>
              <a:t>perfil</a:t>
            </a:r>
            <a:r>
              <a:rPr lang="en-US" dirty="0" smtClean="0">
                <a:solidFill>
                  <a:srgbClr val="000090"/>
                </a:solidFill>
              </a:rPr>
              <a:t> REA (</a:t>
            </a:r>
            <a:r>
              <a:rPr lang="en-US" dirty="0" err="1" smtClean="0">
                <a:solidFill>
                  <a:srgbClr val="000090"/>
                </a:solidFill>
              </a:rPr>
              <a:t>Reprodução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Educacional</a:t>
            </a:r>
            <a:r>
              <a:rPr lang="en-US" dirty="0" smtClean="0">
                <a:solidFill>
                  <a:srgbClr val="000090"/>
                </a:solidFill>
              </a:rPr>
              <a:t> de </a:t>
            </a:r>
            <a:r>
              <a:rPr lang="en-US" dirty="0" err="1" smtClean="0">
                <a:solidFill>
                  <a:srgbClr val="000090"/>
                </a:solidFill>
              </a:rPr>
              <a:t>Nível</a:t>
            </a:r>
            <a:r>
              <a:rPr lang="en-US" dirty="0" smtClean="0">
                <a:solidFill>
                  <a:srgbClr val="000090"/>
                </a:solidFill>
              </a:rPr>
              <a:t> Alto)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" name="Right Brace 1"/>
          <p:cNvSpPr/>
          <p:nvPr/>
        </p:nvSpPr>
        <p:spPr>
          <a:xfrm flipH="1">
            <a:off x="4168422" y="901700"/>
            <a:ext cx="327378" cy="4826000"/>
          </a:xfrm>
          <a:prstGeom prst="rightBrac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3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706437"/>
          </a:xfrm>
        </p:spPr>
        <p:txBody>
          <a:bodyPr>
            <a:normAutofit/>
          </a:bodyPr>
          <a:lstStyle/>
          <a:p>
            <a:r>
              <a:rPr lang="pt-PT" sz="3200" b="1" dirty="0" smtClean="0">
                <a:solidFill>
                  <a:schemeClr val="tx2">
                    <a:lumMod val="75000"/>
                  </a:schemeClr>
                </a:solidFill>
              </a:rPr>
              <a:t>Perceção sobre a saúde aos 21 (%)</a:t>
            </a:r>
            <a:endParaRPr lang="pt-PT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19073" y="5711725"/>
            <a:ext cx="942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i="1" dirty="0" smtClean="0"/>
              <a:t>N = 1702</a:t>
            </a:r>
            <a:endParaRPr lang="pt-PT" sz="1100" i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6927751" y="5711725"/>
            <a:ext cx="2016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100" dirty="0">
                <a:latin typeface="+mj-lt"/>
              </a:rPr>
              <a:t>(X</a:t>
            </a:r>
            <a:r>
              <a:rPr lang="pt-PT" sz="1100" baseline="30000" dirty="0">
                <a:latin typeface="+mj-lt"/>
              </a:rPr>
              <a:t>2</a:t>
            </a:r>
            <a:r>
              <a:rPr lang="pt-PT" sz="1100" dirty="0">
                <a:latin typeface="+mj-lt"/>
              </a:rPr>
              <a:t>= </a:t>
            </a:r>
            <a:r>
              <a:rPr lang="pt-PT" sz="1100" dirty="0" smtClean="0">
                <a:latin typeface="+mj-lt"/>
              </a:rPr>
              <a:t>86,598, </a:t>
            </a:r>
            <a:r>
              <a:rPr lang="pt-PT" sz="1100" i="1" dirty="0">
                <a:latin typeface="+mj-lt"/>
              </a:rPr>
              <a:t>p</a:t>
            </a:r>
            <a:r>
              <a:rPr lang="pt-PT" sz="1100" dirty="0">
                <a:latin typeface="+mj-lt"/>
              </a:rPr>
              <a:t>&lt; 0,001</a:t>
            </a:r>
            <a:r>
              <a:rPr lang="pt-PT" sz="1100" dirty="0" smtClean="0">
                <a:latin typeface="+mj-lt"/>
              </a:rPr>
              <a:t>)</a:t>
            </a:r>
            <a:endParaRPr lang="pt-PT" sz="1100" dirty="0"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4773" y="6078110"/>
            <a:ext cx="8839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 smtClean="0">
                <a:solidFill>
                  <a:schemeClr val="tx2">
                    <a:lumMod val="75000"/>
                  </a:schemeClr>
                </a:solidFill>
              </a:rPr>
              <a:t>Valores mais expressivos de </a:t>
            </a:r>
            <a:r>
              <a:rPr lang="pt-PT" i="1" dirty="0" smtClean="0">
                <a:solidFill>
                  <a:schemeClr val="tx2">
                    <a:lumMod val="75000"/>
                  </a:schemeClr>
                </a:solidFill>
              </a:rPr>
              <a:t>muito boa </a:t>
            </a:r>
            <a:r>
              <a:rPr lang="pt-PT" dirty="0" smtClean="0">
                <a:solidFill>
                  <a:schemeClr val="tx2">
                    <a:lumMod val="75000"/>
                  </a:schemeClr>
                </a:solidFill>
              </a:rPr>
              <a:t>perceção da saúde nos perfis </a:t>
            </a:r>
            <a:r>
              <a:rPr lang="pt-PT" b="1" dirty="0" smtClean="0">
                <a:solidFill>
                  <a:schemeClr val="tx2">
                    <a:lumMod val="75000"/>
                  </a:schemeClr>
                </a:solidFill>
              </a:rPr>
              <a:t>REA</a:t>
            </a:r>
            <a:r>
              <a:rPr lang="pt-PT" dirty="0" smtClean="0">
                <a:solidFill>
                  <a:schemeClr val="tx2">
                    <a:lumMod val="75000"/>
                  </a:schemeClr>
                </a:solidFill>
              </a:rPr>
              <a:t> (Reprodução Educacional de Nível Alto) e </a:t>
            </a:r>
            <a:r>
              <a:rPr lang="pt-PT" b="1" dirty="0" smtClean="0">
                <a:solidFill>
                  <a:schemeClr val="tx2">
                    <a:lumMod val="75000"/>
                  </a:schemeClr>
                </a:solidFill>
              </a:rPr>
              <a:t>MEA</a:t>
            </a:r>
            <a:r>
              <a:rPr lang="pt-PT" dirty="0" smtClean="0">
                <a:solidFill>
                  <a:schemeClr val="tx2">
                    <a:lumMod val="75000"/>
                  </a:schemeClr>
                </a:solidFill>
              </a:rPr>
              <a:t> (Mobilidade Educacional Ascendente)</a:t>
            </a:r>
            <a:endParaRPr lang="pt-PT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043666"/>
              </p:ext>
            </p:extLst>
          </p:nvPr>
        </p:nvGraphicFramePr>
        <p:xfrm>
          <a:off x="0" y="809625"/>
          <a:ext cx="9143999" cy="4819652"/>
        </p:xfrm>
        <a:graphic>
          <a:graphicData uri="http://schemas.openxmlformats.org/drawingml/2006/table">
            <a:tbl>
              <a:tblPr/>
              <a:tblGrid>
                <a:gridCol w="3001850"/>
                <a:gridCol w="1208292"/>
                <a:gridCol w="1208292"/>
                <a:gridCol w="1208292"/>
                <a:gridCol w="1308981"/>
                <a:gridCol w="1208292"/>
              </a:tblGrid>
              <a:tr h="829612">
                <a:tc>
                  <a:txBody>
                    <a:bodyPr/>
                    <a:lstStyle/>
                    <a:p>
                      <a:pPr algn="ctr" fontAlgn="ctr"/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Ótima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Muito boa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Razoável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Fraca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107"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17,1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24,4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41,8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15,4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790107"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21,0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47,8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26,5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790107"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14,8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32,5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38,9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13,4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</a:tr>
              <a:tr h="790107"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15,1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42,6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34,1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7,1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829612"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16,2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33,2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39,6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9,8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12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61" b="27522"/>
          <a:stretch/>
        </p:blipFill>
        <p:spPr bwMode="auto">
          <a:xfrm>
            <a:off x="107504" y="260647"/>
            <a:ext cx="8784976" cy="655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588224" y="4005064"/>
            <a:ext cx="2073348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500" dirty="0" smtClean="0"/>
              <a:t>Cluster 1: 30,1% (513)</a:t>
            </a:r>
          </a:p>
          <a:p>
            <a:pPr algn="just">
              <a:lnSpc>
                <a:spcPct val="150000"/>
              </a:lnSpc>
            </a:pPr>
            <a:r>
              <a:rPr lang="pt-PT" sz="1500" dirty="0" smtClean="0"/>
              <a:t>Cluster 2: 37,3% (637)</a:t>
            </a:r>
          </a:p>
          <a:p>
            <a:pPr algn="just">
              <a:lnSpc>
                <a:spcPct val="150000"/>
              </a:lnSpc>
            </a:pPr>
            <a:r>
              <a:rPr lang="pt-PT" sz="1500" dirty="0" smtClean="0"/>
              <a:t>Cluster 3: 32,6% (557)</a:t>
            </a:r>
            <a:endParaRPr lang="pt-PT" sz="1500" dirty="0"/>
          </a:p>
        </p:txBody>
      </p:sp>
      <p:sp>
        <p:nvSpPr>
          <p:cNvPr id="2" name="Rectângulo arredondado 1"/>
          <p:cNvSpPr/>
          <p:nvPr/>
        </p:nvSpPr>
        <p:spPr>
          <a:xfrm>
            <a:off x="4139952" y="2060848"/>
            <a:ext cx="2016224" cy="2088232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Rectângulo arredondado 2"/>
          <p:cNvSpPr/>
          <p:nvPr/>
        </p:nvSpPr>
        <p:spPr>
          <a:xfrm>
            <a:off x="1907704" y="692696"/>
            <a:ext cx="2232248" cy="1944216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ctângulo arredondado 4"/>
          <p:cNvSpPr/>
          <p:nvPr/>
        </p:nvSpPr>
        <p:spPr>
          <a:xfrm>
            <a:off x="2195736" y="2636912"/>
            <a:ext cx="1944216" cy="216024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471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70" b="23251"/>
          <a:stretch/>
        </p:blipFill>
        <p:spPr bwMode="auto">
          <a:xfrm>
            <a:off x="251520" y="116631"/>
            <a:ext cx="8424936" cy="674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444208" y="4149080"/>
            <a:ext cx="2073348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500" dirty="0" smtClean="0"/>
              <a:t>Cluster 1: 25,7% (439)</a:t>
            </a:r>
          </a:p>
          <a:p>
            <a:pPr algn="just">
              <a:lnSpc>
                <a:spcPct val="150000"/>
              </a:lnSpc>
            </a:pPr>
            <a:r>
              <a:rPr lang="pt-PT" sz="1500" dirty="0" smtClean="0"/>
              <a:t>Cluster 2: 37,8% (645)</a:t>
            </a:r>
          </a:p>
          <a:p>
            <a:pPr algn="just">
              <a:lnSpc>
                <a:spcPct val="150000"/>
              </a:lnSpc>
            </a:pPr>
            <a:r>
              <a:rPr lang="pt-PT" sz="1500" dirty="0" smtClean="0"/>
              <a:t>Cluster 3: 36,5% (623)</a:t>
            </a:r>
            <a:endParaRPr lang="pt-PT" sz="1500" dirty="0"/>
          </a:p>
        </p:txBody>
      </p:sp>
      <p:sp>
        <p:nvSpPr>
          <p:cNvPr id="2" name="Rectângulo arredondado 1"/>
          <p:cNvSpPr/>
          <p:nvPr/>
        </p:nvSpPr>
        <p:spPr>
          <a:xfrm>
            <a:off x="3851920" y="620688"/>
            <a:ext cx="2088232" cy="2376264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Rectângulo arredondado 2"/>
          <p:cNvSpPr/>
          <p:nvPr/>
        </p:nvSpPr>
        <p:spPr>
          <a:xfrm>
            <a:off x="3491880" y="2996952"/>
            <a:ext cx="1404156" cy="1944216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ctângulo arredondado 4"/>
          <p:cNvSpPr/>
          <p:nvPr/>
        </p:nvSpPr>
        <p:spPr>
          <a:xfrm>
            <a:off x="1619672" y="1484784"/>
            <a:ext cx="1872208" cy="216024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123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78" y="2631194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5.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Notas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Finais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0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78" y="0"/>
            <a:ext cx="8689622" cy="6731000"/>
          </a:xfrm>
        </p:spPr>
        <p:txBody>
          <a:bodyPr>
            <a:noAutofit/>
          </a:bodyPr>
          <a:lstStyle/>
          <a:p>
            <a:pPr marL="400050" lvl="1" indent="0" algn="just">
              <a:buNone/>
            </a:pPr>
            <a:endParaRPr lang="en-US" sz="2000" b="1" dirty="0" smtClean="0">
              <a:solidFill>
                <a:srgbClr val="000090"/>
              </a:solidFill>
            </a:endParaRPr>
          </a:p>
          <a:p>
            <a:pPr marL="400050" lvl="1" indent="0" algn="just">
              <a:buNone/>
            </a:pPr>
            <a:r>
              <a:rPr lang="pt-PT" sz="2000" b="1" dirty="0" smtClean="0">
                <a:solidFill>
                  <a:srgbClr val="000090"/>
                </a:solidFill>
              </a:rPr>
              <a:t>1) </a:t>
            </a:r>
            <a:r>
              <a:rPr lang="pt-PT" sz="2000" dirty="0" smtClean="0">
                <a:solidFill>
                  <a:srgbClr val="000090"/>
                </a:solidFill>
              </a:rPr>
              <a:t>Forte </a:t>
            </a:r>
            <a:r>
              <a:rPr lang="pt-PT" sz="2000" b="1" dirty="0" smtClean="0">
                <a:solidFill>
                  <a:srgbClr val="000090"/>
                </a:solidFill>
              </a:rPr>
              <a:t>reprodução educacional e social </a:t>
            </a:r>
            <a:r>
              <a:rPr lang="pt-PT" sz="2000" dirty="0" smtClean="0">
                <a:solidFill>
                  <a:srgbClr val="000090"/>
                </a:solidFill>
              </a:rPr>
              <a:t>mas também </a:t>
            </a:r>
            <a:r>
              <a:rPr lang="pt-PT" sz="2000" b="1" dirty="0" smtClean="0">
                <a:solidFill>
                  <a:srgbClr val="000090"/>
                </a:solidFill>
              </a:rPr>
              <a:t>mobilidade educacional ascendente</a:t>
            </a:r>
          </a:p>
          <a:p>
            <a:pPr marL="685800" lvl="1" algn="just"/>
            <a:endParaRPr lang="pt-PT" sz="2000" b="1" dirty="0" smtClean="0">
              <a:solidFill>
                <a:srgbClr val="000090"/>
              </a:solidFill>
            </a:endParaRPr>
          </a:p>
          <a:p>
            <a:pPr marL="685800" lvl="1" algn="just"/>
            <a:r>
              <a:rPr lang="pt-PT" sz="2000" b="1" dirty="0" smtClean="0">
                <a:solidFill>
                  <a:srgbClr val="000090"/>
                </a:solidFill>
              </a:rPr>
              <a:t>Reprodução Social: jovens com pais com baixos rendimentos e profissões pouco qualificadas</a:t>
            </a:r>
            <a:r>
              <a:rPr lang="pt-PT" sz="2000" dirty="0" smtClean="0">
                <a:solidFill>
                  <a:srgbClr val="000090"/>
                </a:solidFill>
              </a:rPr>
              <a:t>, só 15,6% está a estudar aos 21 anos, estão na sua maioria empregados </a:t>
            </a:r>
            <a:r>
              <a:rPr lang="pt-PT" sz="2000" b="1" dirty="0" smtClean="0">
                <a:solidFill>
                  <a:srgbClr val="000090"/>
                </a:solidFill>
              </a:rPr>
              <a:t>(48,8%</a:t>
            </a:r>
            <a:r>
              <a:rPr lang="pt-PT" sz="2000" dirty="0" smtClean="0">
                <a:solidFill>
                  <a:srgbClr val="000090"/>
                </a:solidFill>
              </a:rPr>
              <a:t>) ou desempregada ou à procura do 1º emprego 33,2%). O oposto acontece com os que tem pais com escolaridade e rendimentos elevados – a </a:t>
            </a:r>
            <a:r>
              <a:rPr lang="pt-PT" sz="2000" dirty="0">
                <a:solidFill>
                  <a:srgbClr val="000090"/>
                </a:solidFill>
              </a:rPr>
              <a:t>esmagadora maioria está ainda a estudar aos 21 anos.  .</a:t>
            </a:r>
          </a:p>
          <a:p>
            <a:pPr marL="685800" lvl="1" algn="just"/>
            <a:endParaRPr lang="pt-PT" sz="2000" dirty="0">
              <a:solidFill>
                <a:srgbClr val="000090"/>
              </a:solidFill>
            </a:endParaRPr>
          </a:p>
          <a:p>
            <a:pPr marL="685800" lvl="1" algn="just"/>
            <a:r>
              <a:rPr lang="pt-PT" sz="2000" b="1" dirty="0">
                <a:solidFill>
                  <a:srgbClr val="000090"/>
                </a:solidFill>
              </a:rPr>
              <a:t>Mobilidade Educacional </a:t>
            </a:r>
            <a:r>
              <a:rPr lang="pt-PT" sz="2000" b="1" dirty="0" smtClean="0">
                <a:solidFill>
                  <a:srgbClr val="000090"/>
                </a:solidFill>
              </a:rPr>
              <a:t>Ascendente</a:t>
            </a:r>
            <a:r>
              <a:rPr lang="pt-PT" sz="2000" dirty="0" smtClean="0">
                <a:solidFill>
                  <a:srgbClr val="000090"/>
                </a:solidFill>
              </a:rPr>
              <a:t>: </a:t>
            </a:r>
            <a:r>
              <a:rPr lang="pt-PT" sz="2000" dirty="0">
                <a:solidFill>
                  <a:srgbClr val="000090"/>
                </a:solidFill>
              </a:rPr>
              <a:t>com o mesmo background social (pais e mãe com baixos rendimentos, e profissões pouco qualificadas jovens </a:t>
            </a:r>
            <a:r>
              <a:rPr lang="pt-PT" sz="2000" dirty="0" smtClean="0">
                <a:solidFill>
                  <a:srgbClr val="000090"/>
                </a:solidFill>
              </a:rPr>
              <a:t>com escolaridade </a:t>
            </a:r>
            <a:r>
              <a:rPr lang="pt-PT" sz="2000" dirty="0">
                <a:solidFill>
                  <a:srgbClr val="000090"/>
                </a:solidFill>
              </a:rPr>
              <a:t>elevada 83,2% estão ainda a estudar aos 21 anos e 8,2% está empregada ou desempregada </a:t>
            </a:r>
            <a:r>
              <a:rPr lang="pt-PT" sz="2000" dirty="0" smtClean="0">
                <a:solidFill>
                  <a:srgbClr val="000090"/>
                </a:solidFill>
              </a:rPr>
              <a:t>(</a:t>
            </a:r>
            <a:r>
              <a:rPr lang="pt-PT" sz="2000" dirty="0">
                <a:solidFill>
                  <a:srgbClr val="000090"/>
                </a:solidFill>
              </a:rPr>
              <a:t>8%). </a:t>
            </a:r>
          </a:p>
          <a:p>
            <a:pPr marL="400050" lvl="1" indent="0" algn="just">
              <a:buNone/>
            </a:pPr>
            <a:endParaRPr lang="pt-PT" sz="2000" dirty="0">
              <a:solidFill>
                <a:srgbClr val="000090"/>
              </a:solidFill>
            </a:endParaRPr>
          </a:p>
          <a:p>
            <a:pPr marL="400050" lvl="1" indent="0" algn="just">
              <a:buNone/>
            </a:pPr>
            <a:r>
              <a:rPr lang="pt-PT" sz="2000" b="1" dirty="0">
                <a:solidFill>
                  <a:srgbClr val="000090"/>
                </a:solidFill>
              </a:rPr>
              <a:t>2) </a:t>
            </a:r>
            <a:r>
              <a:rPr lang="pt-PT" sz="2000" dirty="0">
                <a:solidFill>
                  <a:srgbClr val="000090"/>
                </a:solidFill>
              </a:rPr>
              <a:t>Forte </a:t>
            </a:r>
            <a:r>
              <a:rPr lang="pt-PT" sz="2000" b="1" dirty="0">
                <a:solidFill>
                  <a:srgbClr val="000090"/>
                </a:solidFill>
              </a:rPr>
              <a:t>“agência” feminina </a:t>
            </a:r>
            <a:r>
              <a:rPr lang="pt-PT" sz="2000" dirty="0">
                <a:solidFill>
                  <a:srgbClr val="000090"/>
                </a:solidFill>
              </a:rPr>
              <a:t>(2/3 dos jovens que têm mobilidade </a:t>
            </a:r>
            <a:r>
              <a:rPr lang="pt-PT" sz="2000" dirty="0" smtClean="0">
                <a:solidFill>
                  <a:srgbClr val="000090"/>
                </a:solidFill>
              </a:rPr>
              <a:t>educacional ascendente </a:t>
            </a:r>
            <a:r>
              <a:rPr lang="pt-PT" sz="2000" dirty="0">
                <a:solidFill>
                  <a:srgbClr val="000090"/>
                </a:solidFill>
              </a:rPr>
              <a:t>são mulheres, </a:t>
            </a:r>
            <a:r>
              <a:rPr lang="pt-PT" sz="2000" b="1" dirty="0">
                <a:solidFill>
                  <a:srgbClr val="000090"/>
                </a:solidFill>
              </a:rPr>
              <a:t>mas também </a:t>
            </a:r>
            <a:r>
              <a:rPr lang="pt-PT" sz="2000" b="1" dirty="0" smtClean="0">
                <a:solidFill>
                  <a:srgbClr val="000090"/>
                </a:solidFill>
              </a:rPr>
              <a:t>desigualdades </a:t>
            </a:r>
            <a:r>
              <a:rPr lang="pt-PT" sz="2000" dirty="0" smtClean="0">
                <a:solidFill>
                  <a:srgbClr val="000090"/>
                </a:solidFill>
              </a:rPr>
              <a:t>(nomeadamente, quando entram </a:t>
            </a:r>
            <a:r>
              <a:rPr lang="pt-PT" sz="2000" dirty="0">
                <a:solidFill>
                  <a:srgbClr val="000090"/>
                </a:solidFill>
              </a:rPr>
              <a:t>no mercado </a:t>
            </a:r>
            <a:r>
              <a:rPr lang="pt-PT" sz="2000" dirty="0" smtClean="0">
                <a:solidFill>
                  <a:srgbClr val="000090"/>
                </a:solidFill>
              </a:rPr>
              <a:t>de trabalho); </a:t>
            </a:r>
          </a:p>
        </p:txBody>
      </p:sp>
    </p:spTree>
    <p:extLst>
      <p:ext uri="{BB962C8B-B14F-4D97-AF65-F5344CB8AC3E}">
        <p14:creationId xmlns:p14="http://schemas.microsoft.com/office/powerpoint/2010/main" val="222425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048672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000" b="1" dirty="0" smtClean="0">
                <a:solidFill>
                  <a:srgbClr val="000090"/>
                </a:solidFill>
              </a:rPr>
              <a:t> </a:t>
            </a:r>
          </a:p>
          <a:p>
            <a:pPr marL="0" indent="0" algn="just">
              <a:lnSpc>
                <a:spcPct val="120000"/>
              </a:lnSpc>
              <a:spcBef>
                <a:spcPts val="24"/>
              </a:spcBef>
              <a:buNone/>
            </a:pPr>
            <a:r>
              <a:rPr lang="pt-PT" sz="2000" b="1" dirty="0" smtClean="0">
                <a:solidFill>
                  <a:srgbClr val="000090"/>
                </a:solidFill>
              </a:rPr>
              <a:t>3. Práticas</a:t>
            </a:r>
            <a:r>
              <a:rPr lang="pt-PT" sz="2000" dirty="0" smtClean="0">
                <a:solidFill>
                  <a:srgbClr val="000090"/>
                </a:solidFill>
              </a:rPr>
              <a:t> </a:t>
            </a:r>
            <a:r>
              <a:rPr lang="pt-PT" sz="2000" dirty="0">
                <a:solidFill>
                  <a:srgbClr val="000090"/>
                </a:solidFill>
              </a:rPr>
              <a:t>– As práticas relacionadas com a educação e o desporto das/os jovens de mobilidade educacional ascendente aproximam-se bastante das práticas das/os jovens que reproduzem a elevada escolaridade dos </a:t>
            </a:r>
            <a:r>
              <a:rPr lang="pt-PT" sz="2000" dirty="0" smtClean="0">
                <a:solidFill>
                  <a:srgbClr val="000090"/>
                </a:solidFill>
              </a:rPr>
              <a:t>pais. </a:t>
            </a:r>
          </a:p>
          <a:p>
            <a:pPr marL="0" indent="0" algn="just">
              <a:lnSpc>
                <a:spcPct val="120000"/>
              </a:lnSpc>
              <a:spcBef>
                <a:spcPts val="24"/>
              </a:spcBef>
              <a:buNone/>
            </a:pPr>
            <a:r>
              <a:rPr lang="pt-PT" sz="2000" dirty="0" smtClean="0">
                <a:solidFill>
                  <a:srgbClr val="000090"/>
                </a:solidFill>
              </a:rPr>
              <a:t>	</a:t>
            </a:r>
          </a:p>
          <a:p>
            <a:pPr marL="0" indent="0" algn="just">
              <a:lnSpc>
                <a:spcPct val="120000"/>
              </a:lnSpc>
              <a:spcBef>
                <a:spcPts val="24"/>
              </a:spcBef>
              <a:buNone/>
            </a:pPr>
            <a:r>
              <a:rPr lang="pt-PT" sz="2000" dirty="0" smtClean="0">
                <a:solidFill>
                  <a:srgbClr val="000090"/>
                </a:solidFill>
              </a:rPr>
              <a:t>As</a:t>
            </a:r>
            <a:r>
              <a:rPr lang="pt-PT" sz="2000" dirty="0">
                <a:solidFill>
                  <a:srgbClr val="000090"/>
                </a:solidFill>
              </a:rPr>
              <a:t>/Os jovens </a:t>
            </a:r>
            <a:r>
              <a:rPr lang="pt-PT" sz="2000" dirty="0" smtClean="0">
                <a:solidFill>
                  <a:srgbClr val="000090"/>
                </a:solidFill>
              </a:rPr>
              <a:t>com </a:t>
            </a:r>
            <a:r>
              <a:rPr lang="pt-PT" sz="2000" b="1" dirty="0">
                <a:solidFill>
                  <a:srgbClr val="000090"/>
                </a:solidFill>
              </a:rPr>
              <a:t>Mobilidade Educacional Ascendente (e </a:t>
            </a:r>
            <a:r>
              <a:rPr lang="pt-PT" sz="2000" b="1" dirty="0" smtClean="0">
                <a:solidFill>
                  <a:srgbClr val="000090"/>
                </a:solidFill>
              </a:rPr>
              <a:t>especialmente </a:t>
            </a:r>
            <a:r>
              <a:rPr lang="pt-PT" sz="2000" b="1" dirty="0">
                <a:solidFill>
                  <a:srgbClr val="000090"/>
                </a:solidFill>
              </a:rPr>
              <a:t>as mulheres)</a:t>
            </a:r>
            <a:r>
              <a:rPr lang="pt-PT" sz="2000" dirty="0">
                <a:solidFill>
                  <a:srgbClr val="000090"/>
                </a:solidFill>
              </a:rPr>
              <a:t> parecem ter uma </a:t>
            </a:r>
            <a:r>
              <a:rPr lang="pt-PT" sz="2000" b="1" dirty="0">
                <a:solidFill>
                  <a:srgbClr val="000090"/>
                </a:solidFill>
              </a:rPr>
              <a:t>estratégia muito </a:t>
            </a:r>
            <a:r>
              <a:rPr lang="pt-PT" sz="2000" b="1" dirty="0" smtClean="0">
                <a:solidFill>
                  <a:srgbClr val="000090"/>
                </a:solidFill>
              </a:rPr>
              <a:t>focada</a:t>
            </a:r>
            <a:r>
              <a:rPr lang="pt-PT" sz="2000" dirty="0" smtClean="0">
                <a:solidFill>
                  <a:srgbClr val="000090"/>
                </a:solidFill>
              </a:rPr>
              <a:t> </a:t>
            </a:r>
            <a:r>
              <a:rPr lang="pt-PT" sz="2000" dirty="0">
                <a:solidFill>
                  <a:srgbClr val="000090"/>
                </a:solidFill>
              </a:rPr>
              <a:t>nos estudos e tudo leva a crer que usam ou usarão as </a:t>
            </a:r>
            <a:r>
              <a:rPr lang="pt-PT" sz="2000" b="1" dirty="0" smtClean="0">
                <a:solidFill>
                  <a:srgbClr val="000090"/>
                </a:solidFill>
              </a:rPr>
              <a:t>qualificações </a:t>
            </a:r>
            <a:r>
              <a:rPr lang="pt-PT" sz="2000" b="1" dirty="0">
                <a:solidFill>
                  <a:srgbClr val="000090"/>
                </a:solidFill>
              </a:rPr>
              <a:t>académicas</a:t>
            </a:r>
            <a:r>
              <a:rPr lang="pt-PT" sz="2000" dirty="0">
                <a:solidFill>
                  <a:srgbClr val="000090"/>
                </a:solidFill>
              </a:rPr>
              <a:t> e o </a:t>
            </a:r>
            <a:r>
              <a:rPr lang="pt-PT" sz="2000" b="1" dirty="0">
                <a:solidFill>
                  <a:srgbClr val="000090"/>
                </a:solidFill>
              </a:rPr>
              <a:t>capital cultural</a:t>
            </a:r>
            <a:r>
              <a:rPr lang="pt-PT" sz="2000" dirty="0">
                <a:solidFill>
                  <a:srgbClr val="000090"/>
                </a:solidFill>
              </a:rPr>
              <a:t> para atingir uma </a:t>
            </a:r>
            <a:r>
              <a:rPr lang="pt-PT" sz="2000" b="1" dirty="0" smtClean="0">
                <a:solidFill>
                  <a:srgbClr val="000090"/>
                </a:solidFill>
              </a:rPr>
              <a:t>classe social </a:t>
            </a:r>
            <a:r>
              <a:rPr lang="pt-PT" sz="2000" b="1" dirty="0">
                <a:solidFill>
                  <a:srgbClr val="000090"/>
                </a:solidFill>
              </a:rPr>
              <a:t>e económico superiores</a:t>
            </a:r>
            <a:r>
              <a:rPr lang="pt-PT" sz="2000" dirty="0" smtClean="0">
                <a:solidFill>
                  <a:srgbClr val="000090"/>
                </a:solidFill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24"/>
              </a:spcBef>
            </a:pPr>
            <a:endParaRPr lang="pt-PT" sz="2000" dirty="0">
              <a:solidFill>
                <a:srgbClr val="00009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24"/>
              </a:spcBef>
              <a:buNone/>
            </a:pPr>
            <a:r>
              <a:rPr lang="pt-PT" sz="2000" b="1" dirty="0" smtClean="0">
                <a:solidFill>
                  <a:srgbClr val="000090"/>
                </a:solidFill>
              </a:rPr>
              <a:t>4. </a:t>
            </a:r>
            <a:r>
              <a:rPr lang="pt-PT" sz="2000" dirty="0" smtClean="0">
                <a:solidFill>
                  <a:srgbClr val="000090"/>
                </a:solidFill>
              </a:rPr>
              <a:t>Mesmo </a:t>
            </a:r>
            <a:r>
              <a:rPr lang="pt-PT" sz="2000" b="1" dirty="0">
                <a:solidFill>
                  <a:srgbClr val="000090"/>
                </a:solidFill>
              </a:rPr>
              <a:t>percepções de saúde e bem-estar</a:t>
            </a:r>
            <a:r>
              <a:rPr lang="pt-PT" sz="2000" dirty="0">
                <a:solidFill>
                  <a:srgbClr val="000090"/>
                </a:solidFill>
              </a:rPr>
              <a:t> estão fortemente associadas com </a:t>
            </a:r>
            <a:r>
              <a:rPr lang="pt-PT" sz="2000" b="1" dirty="0" smtClean="0">
                <a:solidFill>
                  <a:srgbClr val="000090"/>
                </a:solidFill>
              </a:rPr>
              <a:t>a origem social:  </a:t>
            </a:r>
            <a:r>
              <a:rPr lang="pt-PT" sz="2000" dirty="0" smtClean="0">
                <a:solidFill>
                  <a:srgbClr val="000090"/>
                </a:solidFill>
              </a:rPr>
              <a:t>quanto pertencem ao no perfil da </a:t>
            </a:r>
            <a:r>
              <a:rPr lang="pt-PT" sz="2000" b="1" dirty="0" smtClean="0">
                <a:solidFill>
                  <a:srgbClr val="000090"/>
                </a:solidFill>
              </a:rPr>
              <a:t>Reprodução </a:t>
            </a:r>
            <a:r>
              <a:rPr lang="pt-PT" sz="2000" b="1" dirty="0">
                <a:solidFill>
                  <a:srgbClr val="000090"/>
                </a:solidFill>
              </a:rPr>
              <a:t>Educacional de Nível </a:t>
            </a:r>
            <a:r>
              <a:rPr lang="pt-PT" sz="2000" b="1" dirty="0">
                <a:solidFill>
                  <a:srgbClr val="17B6FD"/>
                </a:solidFill>
              </a:rPr>
              <a:t>Baixo</a:t>
            </a:r>
            <a:r>
              <a:rPr lang="pt-PT" sz="2000" dirty="0">
                <a:solidFill>
                  <a:srgbClr val="000090"/>
                </a:solidFill>
              </a:rPr>
              <a:t> </a:t>
            </a:r>
            <a:r>
              <a:rPr lang="pt-PT" sz="2000" dirty="0" smtClean="0">
                <a:solidFill>
                  <a:srgbClr val="000090"/>
                </a:solidFill>
              </a:rPr>
              <a:t>têm uma percepção da sua </a:t>
            </a:r>
            <a:r>
              <a:rPr lang="pt-PT" sz="2000" dirty="0">
                <a:solidFill>
                  <a:srgbClr val="000090"/>
                </a:solidFill>
              </a:rPr>
              <a:t>saúde </a:t>
            </a:r>
            <a:r>
              <a:rPr lang="pt-PT" sz="2000" dirty="0" smtClean="0">
                <a:solidFill>
                  <a:srgbClr val="000090"/>
                </a:solidFill>
              </a:rPr>
              <a:t>como </a:t>
            </a:r>
            <a:r>
              <a:rPr lang="pt-PT" sz="2000" b="1" dirty="0" smtClean="0">
                <a:solidFill>
                  <a:srgbClr val="000090"/>
                </a:solidFill>
              </a:rPr>
              <a:t>“</a:t>
            </a:r>
            <a:r>
              <a:rPr lang="pt-PT" sz="2000" b="1" dirty="0">
                <a:solidFill>
                  <a:srgbClr val="000090"/>
                </a:solidFill>
              </a:rPr>
              <a:t>fraca</a:t>
            </a:r>
            <a:r>
              <a:rPr lang="pt-PT" sz="2000" dirty="0" smtClean="0">
                <a:solidFill>
                  <a:srgbClr val="000090"/>
                </a:solidFill>
              </a:rPr>
              <a:t>” ou </a:t>
            </a:r>
            <a:r>
              <a:rPr lang="pt-PT" sz="2000" dirty="0" smtClean="0">
                <a:solidFill>
                  <a:srgbClr val="17B6FD"/>
                </a:solidFill>
              </a:rPr>
              <a:t>“</a:t>
            </a:r>
            <a:r>
              <a:rPr lang="pt-PT" sz="2000" b="1" dirty="0" smtClean="0">
                <a:solidFill>
                  <a:srgbClr val="000090"/>
                </a:solidFill>
              </a:rPr>
              <a:t>razoável”</a:t>
            </a:r>
            <a:r>
              <a:rPr lang="pt-PT" sz="2000" dirty="0" smtClean="0">
                <a:solidFill>
                  <a:srgbClr val="000090"/>
                </a:solidFill>
              </a:rPr>
              <a:t>, mas quando estão no perfil de </a:t>
            </a:r>
            <a:r>
              <a:rPr lang="pt-PT" sz="2000" dirty="0">
                <a:solidFill>
                  <a:srgbClr val="000090"/>
                </a:solidFill>
              </a:rPr>
              <a:t>Reprodução Educacional de Nível Alto e </a:t>
            </a:r>
            <a:r>
              <a:rPr lang="pt-PT" sz="2000" dirty="0" smtClean="0">
                <a:solidFill>
                  <a:srgbClr val="000090"/>
                </a:solidFill>
              </a:rPr>
              <a:t>ou de </a:t>
            </a:r>
            <a:r>
              <a:rPr lang="pt-PT" sz="2000" b="1" dirty="0">
                <a:solidFill>
                  <a:srgbClr val="000090"/>
                </a:solidFill>
              </a:rPr>
              <a:t>Mobilidade Educacional Ascendente </a:t>
            </a:r>
            <a:r>
              <a:rPr lang="pt-PT" sz="2000" dirty="0" smtClean="0">
                <a:solidFill>
                  <a:srgbClr val="000090"/>
                </a:solidFill>
              </a:rPr>
              <a:t>classificam a saúde como </a:t>
            </a:r>
            <a:r>
              <a:rPr lang="pt-PT" sz="2000" dirty="0">
                <a:solidFill>
                  <a:srgbClr val="000090"/>
                </a:solidFill>
              </a:rPr>
              <a:t>“óptima” e </a:t>
            </a:r>
            <a:r>
              <a:rPr lang="pt-PT" sz="2000" b="1" dirty="0">
                <a:solidFill>
                  <a:srgbClr val="000090"/>
                </a:solidFill>
              </a:rPr>
              <a:t>“muito </a:t>
            </a:r>
            <a:r>
              <a:rPr lang="pt-PT" sz="2000" b="1" dirty="0" smtClean="0">
                <a:solidFill>
                  <a:srgbClr val="000090"/>
                </a:solidFill>
              </a:rPr>
              <a:t>boa”</a:t>
            </a:r>
            <a:r>
              <a:rPr lang="pt-PT" sz="2000" dirty="0" smtClean="0">
                <a:solidFill>
                  <a:srgbClr val="00009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0508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24"/>
              </a:spcBef>
              <a:buNone/>
            </a:pPr>
            <a:r>
              <a:rPr lang="pt-PT" sz="2400" b="1" dirty="0">
                <a:solidFill>
                  <a:srgbClr val="000090"/>
                </a:solidFill>
              </a:rPr>
              <a:t>5. </a:t>
            </a:r>
            <a:r>
              <a:rPr lang="pt-PT" sz="2400" dirty="0">
                <a:solidFill>
                  <a:srgbClr val="000090"/>
                </a:solidFill>
              </a:rPr>
              <a:t>Os resultados parecem confirmar as </a:t>
            </a:r>
            <a:r>
              <a:rPr lang="pt-PT" sz="2400" b="1" dirty="0">
                <a:solidFill>
                  <a:srgbClr val="000090"/>
                </a:solidFill>
              </a:rPr>
              <a:t>teorias de reprodução social </a:t>
            </a:r>
            <a:r>
              <a:rPr lang="pt-PT" sz="2400" dirty="0">
                <a:solidFill>
                  <a:srgbClr val="000090"/>
                </a:solidFill>
              </a:rPr>
              <a:t>(</a:t>
            </a:r>
            <a:r>
              <a:rPr lang="pt-PT" sz="2400" dirty="0" err="1">
                <a:solidFill>
                  <a:srgbClr val="000090"/>
                </a:solidFill>
              </a:rPr>
              <a:t>Bourdieu</a:t>
            </a:r>
            <a:r>
              <a:rPr lang="pt-PT" sz="2400" dirty="0">
                <a:solidFill>
                  <a:srgbClr val="000090"/>
                </a:solidFill>
              </a:rPr>
              <a:t>, </a:t>
            </a:r>
            <a:r>
              <a:rPr lang="pt-PT" sz="2400" dirty="0" err="1">
                <a:solidFill>
                  <a:srgbClr val="000090"/>
                </a:solidFill>
              </a:rPr>
              <a:t>Bourdieu</a:t>
            </a:r>
            <a:r>
              <a:rPr lang="pt-PT" sz="2400" dirty="0">
                <a:solidFill>
                  <a:srgbClr val="000090"/>
                </a:solidFill>
              </a:rPr>
              <a:t> &amp; </a:t>
            </a:r>
            <a:r>
              <a:rPr lang="pt-PT" sz="2400" dirty="0" err="1">
                <a:solidFill>
                  <a:srgbClr val="000090"/>
                </a:solidFill>
              </a:rPr>
              <a:t>Passeron</a:t>
            </a:r>
            <a:r>
              <a:rPr lang="pt-PT" sz="2400" dirty="0">
                <a:solidFill>
                  <a:srgbClr val="000090"/>
                </a:solidFill>
              </a:rPr>
              <a:t>), mas também as teorias que insistem em </a:t>
            </a:r>
            <a:r>
              <a:rPr lang="pt-PT" sz="2400" b="1" dirty="0">
                <a:solidFill>
                  <a:srgbClr val="000090"/>
                </a:solidFill>
              </a:rPr>
              <a:t>abordagens combinadas entre classe, género e mudança estrutural </a:t>
            </a:r>
            <a:r>
              <a:rPr lang="pt-PT" sz="2400" dirty="0">
                <a:solidFill>
                  <a:srgbClr val="000090"/>
                </a:solidFill>
              </a:rPr>
              <a:t>(</a:t>
            </a:r>
            <a:r>
              <a:rPr lang="pt-PT" sz="2400" dirty="0" err="1">
                <a:solidFill>
                  <a:srgbClr val="000090"/>
                </a:solidFill>
              </a:rPr>
              <a:t>McDowell</a:t>
            </a:r>
            <a:r>
              <a:rPr lang="pt-PT" sz="2400" dirty="0">
                <a:solidFill>
                  <a:srgbClr val="000090"/>
                </a:solidFill>
              </a:rPr>
              <a:t>, </a:t>
            </a:r>
            <a:r>
              <a:rPr lang="pt-PT" sz="2400" dirty="0" err="1">
                <a:solidFill>
                  <a:srgbClr val="000090"/>
                </a:solidFill>
              </a:rPr>
              <a:t>Crompton</a:t>
            </a:r>
            <a:r>
              <a:rPr lang="pt-PT" sz="2400" dirty="0">
                <a:solidFill>
                  <a:srgbClr val="000090"/>
                </a:solidFill>
              </a:rPr>
              <a:t>, </a:t>
            </a:r>
            <a:r>
              <a:rPr lang="pt-PT" sz="2400" dirty="0" err="1">
                <a:solidFill>
                  <a:srgbClr val="000090"/>
                </a:solidFill>
              </a:rPr>
              <a:t>Holland</a:t>
            </a:r>
            <a:r>
              <a:rPr lang="pt-PT" sz="2400" dirty="0">
                <a:solidFill>
                  <a:srgbClr val="000090"/>
                </a:solidFill>
              </a:rPr>
              <a:t>, Abrantes &amp; Abrantes, </a:t>
            </a:r>
            <a:r>
              <a:rPr lang="pt-PT" sz="2400" dirty="0" err="1">
                <a:solidFill>
                  <a:srgbClr val="000090"/>
                </a:solidFill>
              </a:rPr>
              <a:t>Roberts</a:t>
            </a:r>
            <a:r>
              <a:rPr lang="pt-PT" sz="2400" dirty="0">
                <a:solidFill>
                  <a:srgbClr val="000090"/>
                </a:solidFill>
              </a:rPr>
              <a:t>), mas também, e </a:t>
            </a:r>
            <a:r>
              <a:rPr lang="pt-PT" sz="2400" b="1" dirty="0">
                <a:solidFill>
                  <a:srgbClr val="000090"/>
                </a:solidFill>
              </a:rPr>
              <a:t>ainda, as teorias que enfatizam a agência</a:t>
            </a:r>
            <a:r>
              <a:rPr lang="pt-PT" sz="2400" dirty="0">
                <a:solidFill>
                  <a:srgbClr val="000090"/>
                </a:solidFill>
              </a:rPr>
              <a:t> e o papel dos investimentos e </a:t>
            </a:r>
            <a:r>
              <a:rPr lang="pt-PT" sz="2400" dirty="0" err="1">
                <a:solidFill>
                  <a:srgbClr val="000090"/>
                </a:solidFill>
              </a:rPr>
              <a:t>expetativas</a:t>
            </a:r>
            <a:r>
              <a:rPr lang="pt-PT" sz="2400" dirty="0">
                <a:solidFill>
                  <a:srgbClr val="000090"/>
                </a:solidFill>
              </a:rPr>
              <a:t> de pais e jovens (</a:t>
            </a:r>
            <a:r>
              <a:rPr lang="pt-PT" sz="2400" dirty="0" err="1">
                <a:solidFill>
                  <a:srgbClr val="000090"/>
                </a:solidFill>
              </a:rPr>
              <a:t>Ericson</a:t>
            </a:r>
            <a:r>
              <a:rPr lang="pt-PT" sz="2400" dirty="0">
                <a:solidFill>
                  <a:srgbClr val="000090"/>
                </a:solidFill>
              </a:rPr>
              <a:t>, </a:t>
            </a:r>
            <a:r>
              <a:rPr lang="pt-PT" sz="2400" dirty="0" err="1">
                <a:solidFill>
                  <a:srgbClr val="000090"/>
                </a:solidFill>
              </a:rPr>
              <a:t>Golthrophe</a:t>
            </a:r>
            <a:r>
              <a:rPr lang="pt-PT" sz="2400" dirty="0">
                <a:solidFill>
                  <a:srgbClr val="000090"/>
                </a:solidFill>
              </a:rPr>
              <a:t>).</a:t>
            </a:r>
          </a:p>
          <a:p>
            <a:pPr>
              <a:lnSpc>
                <a:spcPct val="120000"/>
              </a:lnSpc>
              <a:spcBef>
                <a:spcPts val="24"/>
              </a:spcBef>
            </a:pPr>
            <a:endParaRPr lang="pt-PT" sz="2400" b="1" dirty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99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marL="0" indent="0" algn="ctr">
              <a:buNone/>
            </a:pP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</a:rPr>
              <a:t>Anexos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5197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4196002"/>
              </p:ext>
            </p:extLst>
          </p:nvPr>
        </p:nvGraphicFramePr>
        <p:xfrm>
          <a:off x="85725" y="825499"/>
          <a:ext cx="8953499" cy="590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476249" y="221922"/>
            <a:ext cx="836295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>
                <a:solidFill>
                  <a:schemeClr val="tx2">
                    <a:lumMod val="75000"/>
                  </a:schemeClr>
                </a:solidFill>
              </a:rPr>
              <a:t>Anos de escolaridade completos </a:t>
            </a:r>
            <a:r>
              <a:rPr lang="pt-PT" sz="2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t-PT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t-PT" sz="2000" dirty="0" smtClean="0">
                <a:solidFill>
                  <a:schemeClr val="tx2">
                    <a:lumMod val="75000"/>
                  </a:schemeClr>
                </a:solidFill>
              </a:rPr>
              <a:t>(ESS, 2012) </a:t>
            </a:r>
            <a:r>
              <a:rPr lang="pt-PT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população com mais de 15 anos, </a:t>
            </a:r>
            <a:r>
              <a:rPr lang="pt-PT" b="1" dirty="0">
                <a:solidFill>
                  <a:schemeClr val="tx2">
                    <a:lumMod val="75000"/>
                  </a:schemeClr>
                </a:solidFill>
              </a:rPr>
              <a:t>por grupos de idade</a:t>
            </a: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)</a:t>
            </a:r>
            <a:br>
              <a:rPr lang="pt-PT" dirty="0">
                <a:solidFill>
                  <a:schemeClr val="tx2">
                    <a:lumMod val="75000"/>
                  </a:schemeClr>
                </a:solidFill>
              </a:rPr>
            </a:b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52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endParaRPr lang="pt-PT" sz="2000" dirty="0" smtClean="0">
              <a:latin typeface="Times New Roman"/>
              <a:ea typeface="Times New Roman"/>
              <a:hlinkClick r:id="rId3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t-PT" sz="2000" dirty="0" smtClean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t-PT" sz="2000" dirty="0">
              <a:latin typeface="Times New Roman"/>
              <a:ea typeface="Times New Roman"/>
            </a:endParaRPr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406377" y="2957403"/>
            <a:ext cx="150132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solidFill>
                  <a:srgbClr val="000000"/>
                </a:solidFill>
                <a:ea typeface="Times New Roman"/>
                <a:cs typeface="Arial"/>
              </a:rPr>
              <a:t>1990</a:t>
            </a:r>
            <a:endParaRPr lang="pt-PT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fontAlgn="base"/>
            <a:r>
              <a:rPr lang="en-US" dirty="0" smtClean="0">
                <a:solidFill>
                  <a:srgbClr val="000000"/>
                </a:solidFill>
                <a:ea typeface="Times New Roman"/>
                <a:cs typeface="Arial"/>
              </a:rPr>
              <a:t>Youngsters’ birth</a:t>
            </a:r>
          </a:p>
          <a:p>
            <a:pPr fontAlgn="base"/>
            <a:r>
              <a:rPr lang="en-US" dirty="0" smtClean="0">
                <a:solidFill>
                  <a:srgbClr val="000000"/>
                </a:solidFill>
                <a:ea typeface="Times New Roman"/>
                <a:cs typeface="Arial"/>
              </a:rPr>
              <a:t>2.787 eligible subjects</a:t>
            </a:r>
            <a:endParaRPr lang="en-US" dirty="0">
              <a:solidFill>
                <a:srgbClr val="000000"/>
              </a:solidFill>
              <a:ea typeface="Times New Roman"/>
              <a:cs typeface="Arial"/>
            </a:endParaRPr>
          </a:p>
        </p:txBody>
      </p:sp>
      <p:sp>
        <p:nvSpPr>
          <p:cNvPr id="6" name="Seta para a direita 5"/>
          <p:cNvSpPr>
            <a:spLocks noChangeArrowheads="1"/>
          </p:cNvSpPr>
          <p:nvPr/>
        </p:nvSpPr>
        <p:spPr bwMode="auto">
          <a:xfrm>
            <a:off x="279113" y="4553883"/>
            <a:ext cx="2366080" cy="360045"/>
          </a:xfrm>
          <a:prstGeom prst="rightArrow">
            <a:avLst>
              <a:gd name="adj1" fmla="val 50000"/>
              <a:gd name="adj2" fmla="val 50012"/>
            </a:avLst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pt-PT">
              <a:solidFill>
                <a:prstClr val="black"/>
              </a:solidFill>
            </a:endParaRPr>
          </a:p>
        </p:txBody>
      </p:sp>
      <p:sp>
        <p:nvSpPr>
          <p:cNvPr id="7" name="CaixaDeTexto 7"/>
          <p:cNvSpPr txBox="1">
            <a:spLocks noChangeArrowheads="1"/>
          </p:cNvSpPr>
          <p:nvPr/>
        </p:nvSpPr>
        <p:spPr bwMode="auto">
          <a:xfrm>
            <a:off x="2009429" y="3076555"/>
            <a:ext cx="14819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/>
            <a:r>
              <a:rPr lang="pt-PT" b="1" dirty="0">
                <a:solidFill>
                  <a:srgbClr val="000000"/>
                </a:solidFill>
                <a:ea typeface="Times New Roman"/>
                <a:cs typeface="Arial"/>
              </a:rPr>
              <a:t>2003/2004</a:t>
            </a:r>
            <a:endParaRPr lang="pt-PT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ctr" fontAlgn="base"/>
            <a:r>
              <a:rPr lang="en-US" dirty="0">
                <a:solidFill>
                  <a:srgbClr val="000000"/>
                </a:solidFill>
                <a:ea typeface="Times New Roman"/>
                <a:cs typeface="Arial"/>
              </a:rPr>
              <a:t>1</a:t>
            </a:r>
            <a:r>
              <a:rPr lang="en-US" baseline="30000" dirty="0">
                <a:solidFill>
                  <a:srgbClr val="000000"/>
                </a:solidFill>
                <a:ea typeface="Times New Roman"/>
                <a:cs typeface="Arial"/>
              </a:rPr>
              <a:t>st</a:t>
            </a:r>
            <a:r>
              <a:rPr lang="en-US" dirty="0">
                <a:solidFill>
                  <a:srgbClr val="000000"/>
                </a:solidFill>
                <a:ea typeface="Times New Roman"/>
                <a:cs typeface="Arial"/>
              </a:rPr>
              <a:t> f</a:t>
            </a:r>
            <a:r>
              <a:rPr lang="en-US" dirty="0" smtClean="0">
                <a:solidFill>
                  <a:srgbClr val="000000"/>
                </a:solidFill>
                <a:ea typeface="Times New Roman"/>
                <a:cs typeface="Arial"/>
              </a:rPr>
              <a:t>ollow-up</a:t>
            </a:r>
          </a:p>
          <a:p>
            <a:pPr algn="ctr" fontAlgn="base"/>
            <a:r>
              <a:rPr lang="en-US" dirty="0" smtClean="0">
                <a:solidFill>
                  <a:srgbClr val="000000"/>
                </a:solidFill>
                <a:ea typeface="Times New Roman"/>
                <a:cs typeface="Arial"/>
              </a:rPr>
              <a:t>N </a:t>
            </a:r>
            <a:r>
              <a:rPr lang="en-US" dirty="0">
                <a:solidFill>
                  <a:srgbClr val="000000"/>
                </a:solidFill>
                <a:ea typeface="Times New Roman"/>
                <a:cs typeface="Arial"/>
              </a:rPr>
              <a:t>= </a:t>
            </a:r>
            <a:r>
              <a:rPr lang="en-US" dirty="0" smtClean="0">
                <a:solidFill>
                  <a:srgbClr val="000000"/>
                </a:solidFill>
                <a:ea typeface="Times New Roman"/>
                <a:cs typeface="Arial"/>
              </a:rPr>
              <a:t>2160</a:t>
            </a:r>
          </a:p>
          <a:p>
            <a:pPr algn="ctr" fontAlgn="base"/>
            <a:r>
              <a:rPr lang="en-US" dirty="0" smtClean="0">
                <a:solidFill>
                  <a:srgbClr val="000000"/>
                </a:solidFill>
                <a:ea typeface="Times New Roman"/>
                <a:cs typeface="Arial"/>
              </a:rPr>
              <a:t>Age13</a:t>
            </a:r>
            <a:endParaRPr lang="pt-PT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8" name="Seta para a direita 7"/>
          <p:cNvSpPr>
            <a:spLocks noChangeArrowheads="1"/>
          </p:cNvSpPr>
          <p:nvPr/>
        </p:nvSpPr>
        <p:spPr bwMode="auto">
          <a:xfrm>
            <a:off x="2814395" y="4968394"/>
            <a:ext cx="1384300" cy="3600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x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pt-PT">
              <a:solidFill>
                <a:prstClr val="black"/>
              </a:solidFill>
            </a:endParaRPr>
          </a:p>
        </p:txBody>
      </p:sp>
      <p:sp>
        <p:nvSpPr>
          <p:cNvPr id="9" name="Seta para a direita 8"/>
          <p:cNvSpPr>
            <a:spLocks noChangeArrowheads="1"/>
          </p:cNvSpPr>
          <p:nvPr/>
        </p:nvSpPr>
        <p:spPr bwMode="auto">
          <a:xfrm>
            <a:off x="4599931" y="5327888"/>
            <a:ext cx="1384300" cy="3600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x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pt-PT">
              <a:solidFill>
                <a:prstClr val="black"/>
              </a:solidFill>
            </a:endParaRPr>
          </a:p>
        </p:txBody>
      </p:sp>
      <p:sp>
        <p:nvSpPr>
          <p:cNvPr id="10" name="CaixaDeTexto 8"/>
          <p:cNvSpPr txBox="1">
            <a:spLocks noChangeArrowheads="1"/>
          </p:cNvSpPr>
          <p:nvPr/>
        </p:nvSpPr>
        <p:spPr bwMode="auto">
          <a:xfrm>
            <a:off x="3491421" y="3573135"/>
            <a:ext cx="1708274" cy="93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 fontAlgn="base"/>
            <a:r>
              <a:rPr lang="pt-PT" b="1" dirty="0">
                <a:solidFill>
                  <a:srgbClr val="000000"/>
                </a:solidFill>
                <a:ea typeface="Times New Roman"/>
                <a:cs typeface="Arial"/>
              </a:rPr>
              <a:t>2007/2008</a:t>
            </a:r>
            <a:endParaRPr lang="pt-PT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ctr" fontAlgn="base"/>
            <a:r>
              <a:rPr lang="pt-PT" dirty="0" smtClean="0">
                <a:solidFill>
                  <a:srgbClr val="000000"/>
                </a:solidFill>
                <a:ea typeface="Times New Roman"/>
                <a:cs typeface="Arial"/>
              </a:rPr>
              <a:t>2</a:t>
            </a:r>
            <a:r>
              <a:rPr lang="pt-PT" baseline="30000" dirty="0" smtClean="0">
                <a:solidFill>
                  <a:srgbClr val="000000"/>
                </a:solidFill>
                <a:ea typeface="Times New Roman"/>
                <a:cs typeface="Arial"/>
              </a:rPr>
              <a:t>nd </a:t>
            </a:r>
            <a:r>
              <a:rPr lang="pt-PT" dirty="0" smtClean="0">
                <a:solidFill>
                  <a:srgbClr val="000000"/>
                </a:solidFill>
                <a:ea typeface="Times New Roman"/>
                <a:cs typeface="Arial"/>
              </a:rPr>
              <a:t> follow-up</a:t>
            </a:r>
            <a:endParaRPr lang="pt-PT" dirty="0">
              <a:solidFill>
                <a:srgbClr val="000000"/>
              </a:solidFill>
              <a:ea typeface="Times New Roman"/>
              <a:cs typeface="Arial"/>
            </a:endParaRPr>
          </a:p>
          <a:p>
            <a:pPr algn="ctr" fontAlgn="base"/>
            <a:r>
              <a:rPr lang="en-US" dirty="0">
                <a:solidFill>
                  <a:srgbClr val="000000"/>
                </a:solidFill>
                <a:ea typeface="Times New Roman"/>
                <a:cs typeface="Arial"/>
              </a:rPr>
              <a:t>N = </a:t>
            </a:r>
            <a:r>
              <a:rPr lang="en-US" dirty="0" smtClean="0">
                <a:solidFill>
                  <a:srgbClr val="000000"/>
                </a:solidFill>
                <a:ea typeface="Times New Roman"/>
                <a:cs typeface="Arial"/>
              </a:rPr>
              <a:t>2512</a:t>
            </a:r>
          </a:p>
          <a:p>
            <a:pPr algn="ctr" fontAlgn="base"/>
            <a:r>
              <a:rPr lang="en-US" dirty="0" smtClean="0">
                <a:solidFill>
                  <a:srgbClr val="000000"/>
                </a:solidFill>
                <a:ea typeface="Times New Roman"/>
                <a:cs typeface="Arial"/>
              </a:rPr>
              <a:t>Age 17</a:t>
            </a:r>
            <a:endParaRPr lang="pt-PT" dirty="0">
              <a:solidFill>
                <a:prstClr val="black"/>
              </a:solidFill>
              <a:ea typeface="Times New Roman"/>
            </a:endParaRPr>
          </a:p>
          <a:p>
            <a:pPr algn="ctr" fontAlgn="base"/>
            <a:endParaRPr lang="pt-PT" sz="1200" dirty="0">
              <a:solidFill>
                <a:srgbClr val="000000"/>
              </a:solidFill>
              <a:ea typeface="Times New Roman"/>
              <a:cs typeface="Arial"/>
            </a:endParaRPr>
          </a:p>
        </p:txBody>
      </p:sp>
      <p:sp>
        <p:nvSpPr>
          <p:cNvPr id="11" name="Seta para a direita 10"/>
          <p:cNvSpPr>
            <a:spLocks noChangeArrowheads="1"/>
          </p:cNvSpPr>
          <p:nvPr/>
        </p:nvSpPr>
        <p:spPr bwMode="auto">
          <a:xfrm>
            <a:off x="6509266" y="5701547"/>
            <a:ext cx="1224136" cy="360045"/>
          </a:xfrm>
          <a:prstGeom prst="rightArrow">
            <a:avLst>
              <a:gd name="adj1" fmla="val 50000"/>
              <a:gd name="adj2" fmla="val 50000"/>
            </a:avLst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pt-PT">
              <a:solidFill>
                <a:prstClr val="black"/>
              </a:solidFill>
            </a:endParaRPr>
          </a:p>
        </p:txBody>
      </p:sp>
      <p:sp>
        <p:nvSpPr>
          <p:cNvPr id="12" name="CaixaDeTexto 9"/>
          <p:cNvSpPr txBox="1">
            <a:spLocks noChangeArrowheads="1"/>
          </p:cNvSpPr>
          <p:nvPr/>
        </p:nvSpPr>
        <p:spPr bwMode="auto">
          <a:xfrm>
            <a:off x="5292081" y="3955350"/>
            <a:ext cx="161681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/>
            <a:r>
              <a:rPr lang="pt-PT" b="1" dirty="0">
                <a:solidFill>
                  <a:srgbClr val="000000"/>
                </a:solidFill>
                <a:ea typeface="Times New Roman"/>
                <a:cs typeface="Arial"/>
              </a:rPr>
              <a:t>2011/2013</a:t>
            </a:r>
            <a:endParaRPr lang="pt-PT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ctr" fontAlgn="base"/>
            <a:r>
              <a:rPr lang="pt-PT" dirty="0">
                <a:solidFill>
                  <a:srgbClr val="000000"/>
                </a:solidFill>
                <a:ea typeface="Times New Roman"/>
                <a:cs typeface="Arial"/>
              </a:rPr>
              <a:t>3</a:t>
            </a:r>
            <a:r>
              <a:rPr lang="pt-PT" baseline="30000" dirty="0">
                <a:solidFill>
                  <a:srgbClr val="000000"/>
                </a:solidFill>
                <a:ea typeface="Times New Roman"/>
                <a:cs typeface="Arial"/>
              </a:rPr>
              <a:t>rd</a:t>
            </a:r>
            <a:r>
              <a:rPr lang="pt-PT" dirty="0">
                <a:solidFill>
                  <a:srgbClr val="000000"/>
                </a:solidFill>
                <a:ea typeface="Times New Roman"/>
                <a:cs typeface="Arial"/>
              </a:rPr>
              <a:t> </a:t>
            </a:r>
            <a:r>
              <a:rPr lang="pt-PT" dirty="0" smtClean="0">
                <a:solidFill>
                  <a:srgbClr val="000000"/>
                </a:solidFill>
                <a:ea typeface="Times New Roman"/>
                <a:cs typeface="Arial"/>
              </a:rPr>
              <a:t>follow-up</a:t>
            </a:r>
            <a:endParaRPr lang="pt-PT" dirty="0">
              <a:solidFill>
                <a:srgbClr val="000000"/>
              </a:solidFill>
              <a:ea typeface="Times New Roman"/>
              <a:cs typeface="Arial"/>
            </a:endParaRPr>
          </a:p>
          <a:p>
            <a:pPr algn="ctr" fontAlgn="base"/>
            <a:r>
              <a:rPr lang="pt-PT" dirty="0">
                <a:ea typeface="Times New Roman"/>
                <a:cs typeface="Arial"/>
              </a:rPr>
              <a:t>N</a:t>
            </a:r>
            <a:r>
              <a:rPr lang="pt-PT" dirty="0" smtClean="0">
                <a:ea typeface="Times New Roman"/>
                <a:cs typeface="Arial"/>
              </a:rPr>
              <a:t>= 1761</a:t>
            </a:r>
            <a:endParaRPr lang="pt-PT" dirty="0">
              <a:latin typeface="Times New Roman"/>
              <a:ea typeface="Times New Roman"/>
            </a:endParaRPr>
          </a:p>
          <a:p>
            <a:pPr algn="ctr" fontAlgn="base"/>
            <a:endParaRPr lang="pt-PT" sz="1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036790" y="4659525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rgbClr val="0000FF"/>
                </a:solidFill>
              </a:rPr>
              <a:t>2014/2015</a:t>
            </a:r>
          </a:p>
          <a:p>
            <a:pPr algn="ctr"/>
            <a:r>
              <a:rPr lang="pt-PT" dirty="0">
                <a:solidFill>
                  <a:srgbClr val="0000FF"/>
                </a:solidFill>
              </a:rPr>
              <a:t>4</a:t>
            </a:r>
            <a:r>
              <a:rPr lang="pt-PT" baseline="30000" dirty="0">
                <a:solidFill>
                  <a:srgbClr val="0000FF"/>
                </a:solidFill>
              </a:rPr>
              <a:t>th</a:t>
            </a:r>
            <a:r>
              <a:rPr lang="pt-PT" dirty="0">
                <a:solidFill>
                  <a:srgbClr val="0000FF"/>
                </a:solidFill>
              </a:rPr>
              <a:t> </a:t>
            </a:r>
            <a:r>
              <a:rPr lang="pt-PT" dirty="0" smtClean="0">
                <a:solidFill>
                  <a:srgbClr val="0000FF"/>
                </a:solidFill>
              </a:rPr>
              <a:t>follow-up</a:t>
            </a:r>
          </a:p>
          <a:p>
            <a:pPr algn="ctr"/>
            <a:r>
              <a:rPr lang="pt-PT" dirty="0" smtClean="0">
                <a:solidFill>
                  <a:srgbClr val="0000FF"/>
                </a:solidFill>
              </a:rPr>
              <a:t>Age 24</a:t>
            </a:r>
            <a:endParaRPr lang="pt-PT" dirty="0">
              <a:solidFill>
                <a:srgbClr val="0000FF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06376" y="1726297"/>
            <a:ext cx="8604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solidFill>
                  <a:prstClr val="black"/>
                </a:solidFill>
              </a:rPr>
              <a:t>Adolescents born in 1990 in Porto, </a:t>
            </a:r>
            <a:r>
              <a:rPr lang="en-US" dirty="0" smtClean="0">
                <a:solidFill>
                  <a:prstClr val="black"/>
                </a:solidFill>
              </a:rPr>
              <a:t>Portugal</a:t>
            </a:r>
            <a:endParaRPr lang="en-US" dirty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prstClr val="black"/>
                </a:solidFill>
              </a:rPr>
              <a:t>Enrolled in </a:t>
            </a:r>
            <a:r>
              <a:rPr lang="en-US" dirty="0" smtClean="0">
                <a:solidFill>
                  <a:prstClr val="black"/>
                </a:solidFill>
              </a:rPr>
              <a:t>all public (27) and private (24) </a:t>
            </a:r>
            <a:r>
              <a:rPr lang="en-US" dirty="0">
                <a:solidFill>
                  <a:prstClr val="black"/>
                </a:solidFill>
              </a:rPr>
              <a:t>schools in the city of Porto in </a:t>
            </a:r>
            <a:r>
              <a:rPr lang="en-US" dirty="0" smtClean="0">
                <a:solidFill>
                  <a:prstClr val="black"/>
                </a:solidFill>
              </a:rPr>
              <a:t>2003/2004</a:t>
            </a:r>
            <a:endParaRPr lang="pt-PT" sz="2200" dirty="0">
              <a:solidFill>
                <a:prstClr val="black"/>
              </a:solidFill>
            </a:endParaRPr>
          </a:p>
        </p:txBody>
      </p:sp>
      <p:sp>
        <p:nvSpPr>
          <p:cNvPr id="16" name="Rectângulo 15"/>
          <p:cNvSpPr/>
          <p:nvPr/>
        </p:nvSpPr>
        <p:spPr>
          <a:xfrm>
            <a:off x="1907704" y="908720"/>
            <a:ext cx="6552728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i="1" dirty="0" smtClean="0">
              <a:ea typeface="Times New Roman"/>
              <a:cs typeface="Times New Roman"/>
            </a:endParaRPr>
          </a:p>
          <a:p>
            <a:r>
              <a:rPr lang="en-GB" i="1" dirty="0" smtClean="0">
                <a:ea typeface="Times New Roman"/>
                <a:cs typeface="Times New Roman"/>
              </a:rPr>
              <a:t>EPITeen24</a:t>
            </a:r>
            <a:r>
              <a:rPr lang="en-GB" i="1" dirty="0">
                <a:ea typeface="Times New Roman"/>
                <a:cs typeface="Times New Roman"/>
              </a:rPr>
              <a:t>: </a:t>
            </a:r>
            <a:r>
              <a:rPr lang="en-US" i="1" dirty="0"/>
              <a:t>Reproducing or going against social destiny?</a:t>
            </a:r>
            <a:r>
              <a:rPr lang="pt-PT" i="1" dirty="0">
                <a:latin typeface="Arial"/>
                <a:ea typeface="Times New Roman"/>
                <a:cs typeface="Times New Roman"/>
              </a:rPr>
              <a:t/>
            </a:r>
            <a:br>
              <a:rPr lang="pt-PT" i="1" dirty="0">
                <a:latin typeface="Arial"/>
                <a:ea typeface="Times New Roman"/>
                <a:cs typeface="Times New Roman"/>
              </a:rPr>
            </a:br>
            <a:endParaRPr lang="pt-PT" sz="1050" i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Epiteen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11" y="332656"/>
            <a:ext cx="2049186" cy="74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ângulo 13"/>
          <p:cNvSpPr/>
          <p:nvPr/>
        </p:nvSpPr>
        <p:spPr>
          <a:xfrm>
            <a:off x="7033991" y="6453336"/>
            <a:ext cx="18934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sz="1050" dirty="0">
                <a:solidFill>
                  <a:prstClr val="black"/>
                </a:solidFill>
                <a:ea typeface="Times New Roman"/>
                <a:hlinkClick r:id="rId3"/>
              </a:rPr>
              <a:t>http://epiteen.iscsp.ulisboa.pt/</a:t>
            </a:r>
            <a:endParaRPr lang="pt-PT" sz="1050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19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The longitudinal study</a:t>
            </a:r>
            <a:endParaRPr lang="pt-PT" sz="2800" b="1" dirty="0"/>
          </a:p>
        </p:txBody>
      </p:sp>
    </p:spTree>
    <p:extLst>
      <p:ext uri="{BB962C8B-B14F-4D97-AF65-F5344CB8AC3E}">
        <p14:creationId xmlns:p14="http://schemas.microsoft.com/office/powerpoint/2010/main" val="88114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200" b="1" dirty="0" smtClean="0">
                <a:solidFill>
                  <a:srgbClr val="000090"/>
                </a:solidFill>
              </a:rPr>
              <a:t>1. EPITeen24</a:t>
            </a:r>
            <a:r>
              <a:rPr lang="pt-PT" sz="3200" b="1" dirty="0">
                <a:solidFill>
                  <a:srgbClr val="000090"/>
                </a:solidFill>
              </a:rPr>
              <a:t>,  questões de investigação  </a:t>
            </a:r>
            <a:br>
              <a:rPr lang="pt-PT" sz="3200" b="1" dirty="0">
                <a:solidFill>
                  <a:srgbClr val="000090"/>
                </a:solidFill>
              </a:rPr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58924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pt-PT" dirty="0">
                <a:solidFill>
                  <a:srgbClr val="000090"/>
                </a:solidFill>
              </a:rPr>
              <a:t>D</a:t>
            </a:r>
            <a:r>
              <a:rPr lang="pt-PT" dirty="0" smtClean="0">
                <a:solidFill>
                  <a:srgbClr val="000090"/>
                </a:solidFill>
              </a:rPr>
              <a:t>e </a:t>
            </a:r>
            <a:r>
              <a:rPr lang="pt-PT" dirty="0">
                <a:solidFill>
                  <a:srgbClr val="000090"/>
                </a:solidFill>
              </a:rPr>
              <a:t>que forma a </a:t>
            </a:r>
            <a:r>
              <a:rPr lang="pt-PT" b="1" dirty="0">
                <a:solidFill>
                  <a:srgbClr val="000090"/>
                </a:solidFill>
              </a:rPr>
              <a:t>origem social e o nível de escolaridade atingido pelos pais e mães</a:t>
            </a:r>
            <a:r>
              <a:rPr lang="pt-PT" dirty="0">
                <a:solidFill>
                  <a:srgbClr val="000090"/>
                </a:solidFill>
              </a:rPr>
              <a:t> afetam a escolaridade atingida e os percursos de mobilidade educacional e social das/os jovens</a:t>
            </a:r>
            <a:r>
              <a:rPr lang="pt-PT" dirty="0" smtClean="0">
                <a:solidFill>
                  <a:srgbClr val="000090"/>
                </a:solidFill>
              </a:rPr>
              <a:t>;</a:t>
            </a:r>
          </a:p>
          <a:p>
            <a:pPr marL="0" lvl="0" indent="0">
              <a:buNone/>
            </a:pPr>
            <a:endParaRPr lang="pt-PT" dirty="0">
              <a:solidFill>
                <a:srgbClr val="000090"/>
              </a:solidFill>
            </a:endParaRPr>
          </a:p>
          <a:p>
            <a:pPr lvl="0"/>
            <a:r>
              <a:rPr lang="pt-PT" dirty="0" smtClean="0">
                <a:solidFill>
                  <a:srgbClr val="000090"/>
                </a:solidFill>
              </a:rPr>
              <a:t>Qual o papel que desempenha </a:t>
            </a:r>
            <a:r>
              <a:rPr lang="pt-PT" dirty="0">
                <a:solidFill>
                  <a:srgbClr val="000090"/>
                </a:solidFill>
              </a:rPr>
              <a:t>o sucesso académico das/os jovens na </a:t>
            </a:r>
            <a:r>
              <a:rPr lang="pt-PT" b="1" dirty="0">
                <a:solidFill>
                  <a:srgbClr val="000090"/>
                </a:solidFill>
              </a:rPr>
              <a:t>mobilidade </a:t>
            </a:r>
            <a:r>
              <a:rPr lang="pt-PT" b="1" dirty="0" err="1">
                <a:solidFill>
                  <a:srgbClr val="000090"/>
                </a:solidFill>
              </a:rPr>
              <a:t>inter</a:t>
            </a:r>
            <a:r>
              <a:rPr lang="pt-PT" b="1" dirty="0">
                <a:solidFill>
                  <a:srgbClr val="000090"/>
                </a:solidFill>
              </a:rPr>
              <a:t> e </a:t>
            </a:r>
            <a:r>
              <a:rPr lang="pt-PT" b="1" dirty="0" err="1">
                <a:solidFill>
                  <a:srgbClr val="000090"/>
                </a:solidFill>
              </a:rPr>
              <a:t>intra</a:t>
            </a:r>
            <a:r>
              <a:rPr lang="pt-PT" b="1" dirty="0">
                <a:solidFill>
                  <a:srgbClr val="000090"/>
                </a:solidFill>
              </a:rPr>
              <a:t>-geracional </a:t>
            </a:r>
            <a:r>
              <a:rPr lang="pt-PT" dirty="0">
                <a:solidFill>
                  <a:srgbClr val="000090"/>
                </a:solidFill>
              </a:rPr>
              <a:t>(ascendente, descendente ou horizontal);</a:t>
            </a:r>
          </a:p>
          <a:p>
            <a:pPr lvl="0"/>
            <a:endParaRPr lang="pt-PT" dirty="0" smtClean="0">
              <a:solidFill>
                <a:srgbClr val="000090"/>
              </a:solidFill>
            </a:endParaRPr>
          </a:p>
          <a:p>
            <a:pPr lvl="0"/>
            <a:r>
              <a:rPr lang="pt-PT" dirty="0" smtClean="0">
                <a:solidFill>
                  <a:srgbClr val="000090"/>
                </a:solidFill>
              </a:rPr>
              <a:t>Como </a:t>
            </a:r>
            <a:r>
              <a:rPr lang="pt-PT" dirty="0">
                <a:solidFill>
                  <a:srgbClr val="000090"/>
                </a:solidFill>
              </a:rPr>
              <a:t>se articulam, nesses processos de mobilidade e transição para a vida adulta, a </a:t>
            </a:r>
            <a:r>
              <a:rPr lang="pt-PT" b="1" dirty="0">
                <a:solidFill>
                  <a:srgbClr val="000090"/>
                </a:solidFill>
              </a:rPr>
              <a:t>origem social</a:t>
            </a:r>
            <a:r>
              <a:rPr lang="pt-PT" dirty="0">
                <a:solidFill>
                  <a:srgbClr val="000090"/>
                </a:solidFill>
              </a:rPr>
              <a:t> e o </a:t>
            </a:r>
            <a:r>
              <a:rPr lang="pt-PT" b="1" dirty="0">
                <a:solidFill>
                  <a:srgbClr val="000090"/>
                </a:solidFill>
              </a:rPr>
              <a:t>investimento </a:t>
            </a:r>
            <a:r>
              <a:rPr lang="pt-PT" b="1" dirty="0" smtClean="0">
                <a:solidFill>
                  <a:srgbClr val="000090"/>
                </a:solidFill>
              </a:rPr>
              <a:t>educacional, </a:t>
            </a:r>
            <a:r>
              <a:rPr lang="pt-PT" dirty="0">
                <a:solidFill>
                  <a:srgbClr val="000090"/>
                </a:solidFill>
              </a:rPr>
              <a:t>quer das/os </a:t>
            </a:r>
            <a:r>
              <a:rPr lang="pt-PT" dirty="0" smtClean="0">
                <a:solidFill>
                  <a:srgbClr val="000090"/>
                </a:solidFill>
              </a:rPr>
              <a:t>jovens, quer </a:t>
            </a:r>
            <a:r>
              <a:rPr lang="pt-PT" dirty="0">
                <a:solidFill>
                  <a:srgbClr val="000090"/>
                </a:solidFill>
              </a:rPr>
              <a:t>dos pais</a:t>
            </a:r>
            <a:r>
              <a:rPr lang="pt-PT" dirty="0" smtClean="0">
                <a:solidFill>
                  <a:srgbClr val="000090"/>
                </a:solidFill>
              </a:rPr>
              <a:t>;</a:t>
            </a:r>
          </a:p>
          <a:p>
            <a:pPr marL="0" lvl="0" indent="0">
              <a:buNone/>
            </a:pPr>
            <a:endParaRPr lang="pt-PT" dirty="0">
              <a:solidFill>
                <a:srgbClr val="000090"/>
              </a:solidFill>
            </a:endParaRPr>
          </a:p>
          <a:p>
            <a:pPr lvl="0"/>
            <a:r>
              <a:rPr lang="pt-PT" dirty="0" smtClean="0">
                <a:solidFill>
                  <a:srgbClr val="000090"/>
                </a:solidFill>
              </a:rPr>
              <a:t>De que modo o </a:t>
            </a:r>
            <a:r>
              <a:rPr lang="pt-PT" b="1" dirty="0">
                <a:solidFill>
                  <a:srgbClr val="000090"/>
                </a:solidFill>
              </a:rPr>
              <a:t>género </a:t>
            </a:r>
            <a:r>
              <a:rPr lang="pt-PT" dirty="0">
                <a:solidFill>
                  <a:srgbClr val="000090"/>
                </a:solidFill>
              </a:rPr>
              <a:t>influencia esses processos e resultados; </a:t>
            </a:r>
            <a:endParaRPr lang="pt-PT" dirty="0" smtClean="0">
              <a:solidFill>
                <a:srgbClr val="000090"/>
              </a:solidFill>
            </a:endParaRPr>
          </a:p>
          <a:p>
            <a:pPr lvl="0"/>
            <a:endParaRPr lang="pt-PT" dirty="0">
              <a:solidFill>
                <a:srgbClr val="000090"/>
              </a:solidFill>
            </a:endParaRPr>
          </a:p>
          <a:p>
            <a:pPr lvl="0"/>
            <a:r>
              <a:rPr lang="pt-PT" dirty="0" smtClean="0">
                <a:solidFill>
                  <a:srgbClr val="000090"/>
                </a:solidFill>
              </a:rPr>
              <a:t>De que forma os </a:t>
            </a:r>
            <a:r>
              <a:rPr lang="pt-PT" b="1" dirty="0" smtClean="0">
                <a:solidFill>
                  <a:srgbClr val="000090"/>
                </a:solidFill>
              </a:rPr>
              <a:t>perfis de mobilidade educacional</a:t>
            </a:r>
            <a:r>
              <a:rPr lang="pt-PT" dirty="0" smtClean="0">
                <a:solidFill>
                  <a:srgbClr val="000090"/>
                </a:solidFill>
              </a:rPr>
              <a:t>, assim certas variáveis </a:t>
            </a:r>
            <a:r>
              <a:rPr lang="pt-PT" b="1" dirty="0" smtClean="0">
                <a:solidFill>
                  <a:srgbClr val="000090"/>
                </a:solidFill>
              </a:rPr>
              <a:t>estruturais</a:t>
            </a:r>
            <a:r>
              <a:rPr lang="pt-PT" dirty="0" smtClean="0">
                <a:solidFill>
                  <a:srgbClr val="000090"/>
                </a:solidFill>
              </a:rPr>
              <a:t> (como ocupação dos pais, rendimentos da família), condicionam </a:t>
            </a:r>
            <a:r>
              <a:rPr lang="pt-PT" b="1" dirty="0" smtClean="0">
                <a:solidFill>
                  <a:srgbClr val="000090"/>
                </a:solidFill>
              </a:rPr>
              <a:t>práticas </a:t>
            </a:r>
            <a:r>
              <a:rPr lang="pt-PT" b="1" dirty="0">
                <a:solidFill>
                  <a:srgbClr val="000090"/>
                </a:solidFill>
              </a:rPr>
              <a:t>e </a:t>
            </a:r>
            <a:r>
              <a:rPr lang="pt-PT" b="1" dirty="0" smtClean="0">
                <a:solidFill>
                  <a:srgbClr val="000090"/>
                </a:solidFill>
              </a:rPr>
              <a:t>representações das/os jovens </a:t>
            </a:r>
            <a:r>
              <a:rPr lang="pt-PT" dirty="0" smtClean="0">
                <a:solidFill>
                  <a:srgbClr val="000090"/>
                </a:solidFill>
              </a:rPr>
              <a:t>(</a:t>
            </a:r>
            <a:r>
              <a:rPr lang="pt-PT" dirty="0">
                <a:solidFill>
                  <a:srgbClr val="000090"/>
                </a:solidFill>
              </a:rPr>
              <a:t>retenção escolar, tempo passado a ler e/ou a estudar, tempo passado a jogar computador, prática desportiva, comportamentos de risco e percepções de saúde).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639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568952" cy="1152128"/>
          </a:xfrm>
        </p:spPr>
        <p:txBody>
          <a:bodyPr>
            <a:normAutofit/>
          </a:bodyPr>
          <a:lstStyle/>
          <a:p>
            <a:pPr algn="l"/>
            <a:r>
              <a:rPr lang="pt-PT" sz="3200" b="1" dirty="0" smtClean="0">
                <a:solidFill>
                  <a:srgbClr val="000090"/>
                </a:solidFill>
              </a:rPr>
              <a:t>2. Enquadramento </a:t>
            </a:r>
            <a:r>
              <a:rPr lang="pt-PT" sz="3200" b="1" dirty="0">
                <a:solidFill>
                  <a:srgbClr val="000090"/>
                </a:solidFill>
              </a:rPr>
              <a:t>teórico e considerações metodológicas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544616"/>
          </a:xfrm>
        </p:spPr>
        <p:txBody>
          <a:bodyPr>
            <a:normAutofit fontScale="70000" lnSpcReduction="20000"/>
          </a:bodyPr>
          <a:lstStyle/>
          <a:p>
            <a:endParaRPr lang="en-US" sz="2400" dirty="0" smtClean="0"/>
          </a:p>
          <a:p>
            <a:pPr marL="0" indent="0" algn="just">
              <a:buNone/>
            </a:pPr>
            <a:r>
              <a:rPr lang="pt-PT" sz="3400" dirty="0" smtClean="0">
                <a:solidFill>
                  <a:srgbClr val="17B6FD"/>
                </a:solidFill>
              </a:rPr>
              <a:t>Partimos do debate entre teorias sobre mobilidade social e reprodução social com uma perspectiva de género. </a:t>
            </a:r>
          </a:p>
          <a:p>
            <a:pPr algn="just"/>
            <a:endParaRPr lang="pt-PT" sz="3400" dirty="0" smtClean="0">
              <a:solidFill>
                <a:srgbClr val="17B6FD"/>
              </a:solidFill>
            </a:endParaRPr>
          </a:p>
          <a:p>
            <a:pPr algn="just"/>
            <a:r>
              <a:rPr lang="pt-PT" sz="3400" dirty="0" smtClean="0">
                <a:solidFill>
                  <a:srgbClr val="000090"/>
                </a:solidFill>
              </a:rPr>
              <a:t>Teorias da reprodução </a:t>
            </a:r>
            <a:r>
              <a:rPr lang="pt-PT" sz="3400" dirty="0" smtClean="0">
                <a:solidFill>
                  <a:srgbClr val="660066"/>
                </a:solidFill>
              </a:rPr>
              <a:t> </a:t>
            </a:r>
            <a:r>
              <a:rPr lang="pt-PT" sz="3400" dirty="0" smtClean="0">
                <a:solidFill>
                  <a:srgbClr val="17B6FD"/>
                </a:solidFill>
              </a:rPr>
              <a:t>(</a:t>
            </a:r>
            <a:r>
              <a:rPr lang="pt-PT" sz="3400" dirty="0" err="1" smtClean="0">
                <a:solidFill>
                  <a:srgbClr val="17B6FD"/>
                </a:solidFill>
              </a:rPr>
              <a:t>Bourdieu</a:t>
            </a:r>
            <a:r>
              <a:rPr lang="pt-PT" sz="3400" dirty="0" smtClean="0">
                <a:solidFill>
                  <a:srgbClr val="17B6FD"/>
                </a:solidFill>
              </a:rPr>
              <a:t> &amp; </a:t>
            </a:r>
            <a:r>
              <a:rPr lang="pt-PT" sz="3400" dirty="0" err="1" smtClean="0">
                <a:solidFill>
                  <a:srgbClr val="17B6FD"/>
                </a:solidFill>
              </a:rPr>
              <a:t>Passeron</a:t>
            </a:r>
            <a:r>
              <a:rPr lang="pt-PT" sz="3400" dirty="0" smtClean="0">
                <a:solidFill>
                  <a:srgbClr val="17B6FD"/>
                </a:solidFill>
              </a:rPr>
              <a:t>, 1977)</a:t>
            </a:r>
            <a:r>
              <a:rPr lang="pt-PT" sz="3400" dirty="0" smtClean="0">
                <a:solidFill>
                  <a:srgbClr val="3366FF"/>
                </a:solidFill>
              </a:rPr>
              <a:t>; </a:t>
            </a:r>
            <a:r>
              <a:rPr lang="pt-PT" sz="3400" dirty="0" smtClean="0">
                <a:solidFill>
                  <a:srgbClr val="000090"/>
                </a:solidFill>
              </a:rPr>
              <a:t>conceitos como capital económico, cultural e social de </a:t>
            </a:r>
            <a:r>
              <a:rPr lang="pt-PT" sz="3400" dirty="0" err="1" smtClean="0">
                <a:solidFill>
                  <a:srgbClr val="000090"/>
                </a:solidFill>
              </a:rPr>
              <a:t>Bourdieu</a:t>
            </a:r>
            <a:r>
              <a:rPr lang="pt-PT" sz="3400" dirty="0" smtClean="0">
                <a:solidFill>
                  <a:srgbClr val="000090"/>
                </a:solidFill>
              </a:rPr>
              <a:t> </a:t>
            </a:r>
            <a:r>
              <a:rPr lang="pt-PT" sz="3400" dirty="0" smtClean="0">
                <a:solidFill>
                  <a:srgbClr val="17B6FD"/>
                </a:solidFill>
              </a:rPr>
              <a:t>(</a:t>
            </a:r>
            <a:r>
              <a:rPr lang="pt-PT" sz="3400" dirty="0" err="1" smtClean="0">
                <a:solidFill>
                  <a:srgbClr val="17B6FD"/>
                </a:solidFill>
              </a:rPr>
              <a:t>Bourdieu</a:t>
            </a:r>
            <a:r>
              <a:rPr lang="pt-PT" sz="3400" dirty="0" smtClean="0">
                <a:solidFill>
                  <a:srgbClr val="17B6FD"/>
                </a:solidFill>
              </a:rPr>
              <a:t>, 1979)</a:t>
            </a:r>
            <a:r>
              <a:rPr lang="pt-PT" sz="3400" dirty="0" smtClean="0">
                <a:solidFill>
                  <a:srgbClr val="000090"/>
                </a:solidFill>
              </a:rPr>
              <a:t>; diferenças e “distinções” entre classes médias e classes trabalhadoras;</a:t>
            </a:r>
          </a:p>
          <a:p>
            <a:pPr algn="just"/>
            <a:endParaRPr lang="pt-PT" sz="3400" dirty="0" smtClean="0">
              <a:solidFill>
                <a:srgbClr val="000090"/>
              </a:solidFill>
            </a:endParaRPr>
          </a:p>
          <a:p>
            <a:pPr algn="just"/>
            <a:r>
              <a:rPr lang="pt-PT" sz="3400" dirty="0" smtClean="0">
                <a:solidFill>
                  <a:srgbClr val="000090"/>
                </a:solidFill>
              </a:rPr>
              <a:t> Mobilidade social, teoria da ação racional, crenças (“</a:t>
            </a:r>
            <a:r>
              <a:rPr lang="pt-PT" sz="3400" dirty="0" err="1" smtClean="0">
                <a:solidFill>
                  <a:srgbClr val="000090"/>
                </a:solidFill>
              </a:rPr>
              <a:t>beliefs</a:t>
            </a:r>
            <a:r>
              <a:rPr lang="pt-PT" sz="3400" dirty="0" smtClean="0">
                <a:solidFill>
                  <a:srgbClr val="000090"/>
                </a:solidFill>
              </a:rPr>
              <a:t>”) e expectativas </a:t>
            </a:r>
            <a:r>
              <a:rPr lang="pt-PT" sz="3400" dirty="0">
                <a:solidFill>
                  <a:srgbClr val="000090"/>
                </a:solidFill>
              </a:rPr>
              <a:t>dos pais </a:t>
            </a:r>
            <a:r>
              <a:rPr lang="pt-PT" sz="3400" dirty="0" smtClean="0">
                <a:solidFill>
                  <a:srgbClr val="3366FF"/>
                </a:solidFill>
              </a:rPr>
              <a:t>(</a:t>
            </a:r>
            <a:r>
              <a:rPr lang="pt-PT" sz="3400" dirty="0" err="1" smtClean="0">
                <a:solidFill>
                  <a:srgbClr val="17B6FD"/>
                </a:solidFill>
              </a:rPr>
              <a:t>Ericson</a:t>
            </a:r>
            <a:r>
              <a:rPr lang="pt-PT" sz="3400" dirty="0" smtClean="0">
                <a:solidFill>
                  <a:srgbClr val="17B6FD"/>
                </a:solidFill>
              </a:rPr>
              <a:t> </a:t>
            </a:r>
            <a:r>
              <a:rPr lang="pt-PT" sz="3400" dirty="0" err="1" smtClean="0">
                <a:solidFill>
                  <a:srgbClr val="17B6FD"/>
                </a:solidFill>
              </a:rPr>
              <a:t>and</a:t>
            </a:r>
            <a:r>
              <a:rPr lang="pt-PT" sz="3400" dirty="0" smtClean="0">
                <a:solidFill>
                  <a:srgbClr val="17B6FD"/>
                </a:solidFill>
              </a:rPr>
              <a:t> Golthtorpe,1992; </a:t>
            </a:r>
            <a:r>
              <a:rPr lang="pt-PT" sz="3400" dirty="0" err="1" smtClean="0">
                <a:solidFill>
                  <a:srgbClr val="17B6FD"/>
                </a:solidFill>
              </a:rPr>
              <a:t>Golthtorpe</a:t>
            </a:r>
            <a:r>
              <a:rPr lang="pt-PT" sz="3400" dirty="0" smtClean="0">
                <a:solidFill>
                  <a:srgbClr val="17B6FD"/>
                </a:solidFill>
              </a:rPr>
              <a:t>, 1996); </a:t>
            </a:r>
          </a:p>
          <a:p>
            <a:pPr marL="0" indent="0" algn="just">
              <a:buNone/>
            </a:pPr>
            <a:endParaRPr lang="pt-PT" sz="3400" dirty="0" smtClean="0">
              <a:solidFill>
                <a:srgbClr val="000090"/>
              </a:solidFill>
            </a:endParaRPr>
          </a:p>
          <a:p>
            <a:pPr algn="just"/>
            <a:r>
              <a:rPr lang="pt-PT" sz="3400" dirty="0" smtClean="0">
                <a:solidFill>
                  <a:srgbClr val="000090"/>
                </a:solidFill>
              </a:rPr>
              <a:t>Novas masculinidades e novas feminilidades  </a:t>
            </a:r>
            <a:r>
              <a:rPr lang="pt-PT" sz="3400" dirty="0" smtClean="0">
                <a:solidFill>
                  <a:srgbClr val="17B6FD"/>
                </a:solidFill>
              </a:rPr>
              <a:t>(</a:t>
            </a:r>
            <a:r>
              <a:rPr lang="pt-PT" sz="3400" dirty="0" err="1" smtClean="0">
                <a:solidFill>
                  <a:srgbClr val="17B6FD"/>
                </a:solidFill>
              </a:rPr>
              <a:t>Macdowell</a:t>
            </a:r>
            <a:r>
              <a:rPr lang="pt-PT" sz="3400" dirty="0" smtClean="0">
                <a:solidFill>
                  <a:srgbClr val="17B6FD"/>
                </a:solidFill>
              </a:rPr>
              <a:t>, 2009), </a:t>
            </a:r>
            <a:r>
              <a:rPr lang="pt-PT" sz="3400" dirty="0" smtClean="0">
                <a:solidFill>
                  <a:srgbClr val="000090"/>
                </a:solidFill>
              </a:rPr>
              <a:t>classe, género e o crescimento do </a:t>
            </a:r>
            <a:r>
              <a:rPr lang="pt-PT" sz="3400" dirty="0" err="1" smtClean="0">
                <a:solidFill>
                  <a:srgbClr val="000090"/>
                </a:solidFill>
              </a:rPr>
              <a:t>setor</a:t>
            </a:r>
            <a:r>
              <a:rPr lang="pt-PT" sz="3400" dirty="0" smtClean="0">
                <a:solidFill>
                  <a:srgbClr val="000090"/>
                </a:solidFill>
              </a:rPr>
              <a:t> dos serviços</a:t>
            </a:r>
            <a:r>
              <a:rPr lang="pt-PT" sz="3400" dirty="0">
                <a:solidFill>
                  <a:srgbClr val="000090"/>
                </a:solidFill>
              </a:rPr>
              <a:t>,</a:t>
            </a:r>
            <a:r>
              <a:rPr lang="pt-PT" sz="3400" dirty="0" smtClean="0">
                <a:solidFill>
                  <a:srgbClr val="000090"/>
                </a:solidFill>
              </a:rPr>
              <a:t> continuidade e mudança </a:t>
            </a:r>
            <a:r>
              <a:rPr lang="pt-PT" sz="3400" dirty="0" smtClean="0">
                <a:solidFill>
                  <a:srgbClr val="17B6FD"/>
                </a:solidFill>
              </a:rPr>
              <a:t>(</a:t>
            </a:r>
            <a:r>
              <a:rPr lang="pt-PT" sz="3400" dirty="0" err="1" smtClean="0">
                <a:solidFill>
                  <a:srgbClr val="17B6FD"/>
                </a:solidFill>
              </a:rPr>
              <a:t>Holland</a:t>
            </a:r>
            <a:r>
              <a:rPr lang="pt-PT" sz="3400" dirty="0" smtClean="0">
                <a:solidFill>
                  <a:srgbClr val="17B6FD"/>
                </a:solidFill>
              </a:rPr>
              <a:t>, 2009)</a:t>
            </a:r>
            <a:r>
              <a:rPr lang="pt-PT" sz="3400" dirty="0" smtClean="0">
                <a:solidFill>
                  <a:srgbClr val="000090"/>
                </a:solidFill>
              </a:rPr>
              <a:t>; perspetivas feministas sobre classe e género </a:t>
            </a:r>
            <a:r>
              <a:rPr lang="pt-PT" sz="3400" dirty="0" smtClean="0">
                <a:solidFill>
                  <a:srgbClr val="17B6FD"/>
                </a:solidFill>
              </a:rPr>
              <a:t>(</a:t>
            </a:r>
            <a:r>
              <a:rPr lang="pt-PT" sz="3400" dirty="0" err="1" smtClean="0">
                <a:solidFill>
                  <a:srgbClr val="17B6FD"/>
                </a:solidFill>
              </a:rPr>
              <a:t>Crompton</a:t>
            </a:r>
            <a:r>
              <a:rPr lang="pt-PT" sz="3400" dirty="0" smtClean="0">
                <a:solidFill>
                  <a:srgbClr val="17B6FD"/>
                </a:solidFill>
              </a:rPr>
              <a:t>, 2003, 2006);</a:t>
            </a:r>
          </a:p>
          <a:p>
            <a:endParaRPr lang="pt-PT" sz="2600" dirty="0" smtClean="0">
              <a:solidFill>
                <a:srgbClr val="000090"/>
              </a:solidFill>
            </a:endParaRPr>
          </a:p>
          <a:p>
            <a:endParaRPr lang="pt-PT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59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9" y="332656"/>
            <a:ext cx="8753475" cy="6423743"/>
          </a:xfrm>
        </p:spPr>
        <p:txBody>
          <a:bodyPr>
            <a:noAutofit/>
          </a:bodyPr>
          <a:lstStyle/>
          <a:p>
            <a:pPr algn="just"/>
            <a:r>
              <a:rPr lang="pt-PT" sz="2400" dirty="0" smtClean="0">
                <a:solidFill>
                  <a:srgbClr val="000090"/>
                </a:solidFill>
              </a:rPr>
              <a:t>Padrões de classe e género  e desigualdades sociais comparação entre países Europeus </a:t>
            </a:r>
            <a:r>
              <a:rPr lang="pt-PT" sz="2400" dirty="0" smtClean="0">
                <a:solidFill>
                  <a:srgbClr val="17B6FD"/>
                </a:solidFill>
              </a:rPr>
              <a:t>(Almeida, Torres </a:t>
            </a:r>
            <a:r>
              <a:rPr lang="pt-PT" sz="2400" dirty="0" err="1" smtClean="0">
                <a:solidFill>
                  <a:srgbClr val="17B6FD"/>
                </a:solidFill>
              </a:rPr>
              <a:t>and</a:t>
            </a:r>
            <a:r>
              <a:rPr lang="pt-PT" sz="2400" dirty="0" smtClean="0">
                <a:solidFill>
                  <a:srgbClr val="17B6FD"/>
                </a:solidFill>
              </a:rPr>
              <a:t> Brites, 2014); </a:t>
            </a:r>
          </a:p>
          <a:p>
            <a:pPr marL="0" indent="0" algn="just">
              <a:buNone/>
            </a:pPr>
            <a:endParaRPr lang="pt-PT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pt-PT" sz="2400" dirty="0" smtClean="0">
                <a:solidFill>
                  <a:srgbClr val="000090"/>
                </a:solidFill>
              </a:rPr>
              <a:t>O </a:t>
            </a:r>
            <a:r>
              <a:rPr lang="pt-PT" sz="2400" dirty="0" err="1" smtClean="0">
                <a:solidFill>
                  <a:srgbClr val="000090"/>
                </a:solidFill>
              </a:rPr>
              <a:t>impato</a:t>
            </a:r>
            <a:r>
              <a:rPr lang="pt-PT" sz="2400" dirty="0" smtClean="0">
                <a:solidFill>
                  <a:srgbClr val="000090"/>
                </a:solidFill>
              </a:rPr>
              <a:t> dos diferentes regimes de </a:t>
            </a:r>
            <a:r>
              <a:rPr lang="pt-PT" sz="2400" dirty="0" err="1" smtClean="0">
                <a:solidFill>
                  <a:srgbClr val="000090"/>
                </a:solidFill>
              </a:rPr>
              <a:t>Welfare</a:t>
            </a:r>
            <a:r>
              <a:rPr lang="pt-PT" sz="2400" dirty="0" smtClean="0">
                <a:solidFill>
                  <a:srgbClr val="000090"/>
                </a:solidFill>
              </a:rPr>
              <a:t> </a:t>
            </a:r>
            <a:r>
              <a:rPr lang="pt-PT" sz="2400" dirty="0" err="1" smtClean="0">
                <a:solidFill>
                  <a:srgbClr val="000090"/>
                </a:solidFill>
              </a:rPr>
              <a:t>State</a:t>
            </a:r>
            <a:r>
              <a:rPr lang="pt-PT" sz="2400" dirty="0" smtClean="0">
                <a:solidFill>
                  <a:srgbClr val="000090"/>
                </a:solidFill>
              </a:rPr>
              <a:t> e os diferentes tipos de sistemas educativos </a:t>
            </a:r>
            <a:r>
              <a:rPr lang="pt-PT" sz="2400" dirty="0" smtClean="0">
                <a:solidFill>
                  <a:srgbClr val="15A8FE"/>
                </a:solidFill>
              </a:rPr>
              <a:t>(Abrantes &amp; Abrantes, 2014); </a:t>
            </a:r>
            <a:r>
              <a:rPr lang="pt-PT" sz="2400" dirty="0" smtClean="0">
                <a:solidFill>
                  <a:srgbClr val="000090"/>
                </a:solidFill>
              </a:rPr>
              <a:t>contextos geracionais crise do capitalismo e outros efeitos de contexto, </a:t>
            </a:r>
            <a:r>
              <a:rPr lang="pt-PT" sz="2400" dirty="0" smtClean="0">
                <a:solidFill>
                  <a:srgbClr val="15A8FE"/>
                </a:solidFill>
              </a:rPr>
              <a:t>(</a:t>
            </a:r>
            <a:r>
              <a:rPr lang="pt-PT" sz="2400" dirty="0" err="1" smtClean="0">
                <a:solidFill>
                  <a:srgbClr val="15A8FE"/>
                </a:solidFill>
              </a:rPr>
              <a:t>Bukodi</a:t>
            </a:r>
            <a:r>
              <a:rPr lang="pt-PT" sz="2400" dirty="0" smtClean="0">
                <a:solidFill>
                  <a:srgbClr val="15A8FE"/>
                </a:solidFill>
              </a:rPr>
              <a:t> &amp; </a:t>
            </a:r>
            <a:r>
              <a:rPr lang="pt-PT" sz="2400" dirty="0" err="1" smtClean="0">
                <a:solidFill>
                  <a:srgbClr val="15A8FE"/>
                </a:solidFill>
              </a:rPr>
              <a:t>Golthorpe</a:t>
            </a:r>
            <a:r>
              <a:rPr lang="pt-PT" sz="2400" dirty="0" smtClean="0">
                <a:solidFill>
                  <a:srgbClr val="15A8FE"/>
                </a:solidFill>
              </a:rPr>
              <a:t>, 2011); (</a:t>
            </a:r>
            <a:r>
              <a:rPr lang="pt-PT" sz="2400" dirty="0" err="1" smtClean="0">
                <a:solidFill>
                  <a:srgbClr val="15A8FE"/>
                </a:solidFill>
              </a:rPr>
              <a:t>Ken</a:t>
            </a:r>
            <a:r>
              <a:rPr lang="pt-PT" sz="2400" dirty="0" smtClean="0">
                <a:solidFill>
                  <a:srgbClr val="15A8FE"/>
                </a:solidFill>
              </a:rPr>
              <a:t> </a:t>
            </a:r>
            <a:r>
              <a:rPr lang="pt-PT" sz="2400" dirty="0" err="1" smtClean="0">
                <a:solidFill>
                  <a:srgbClr val="15A8FE"/>
                </a:solidFill>
              </a:rPr>
              <a:t>Roberts</a:t>
            </a:r>
            <a:r>
              <a:rPr lang="pt-PT" sz="2400" dirty="0" smtClean="0">
                <a:solidFill>
                  <a:srgbClr val="15A8FE"/>
                </a:solidFill>
              </a:rPr>
              <a:t>, 2009); </a:t>
            </a:r>
          </a:p>
          <a:p>
            <a:pPr marL="0" indent="0" algn="just">
              <a:buNone/>
            </a:pPr>
            <a:endParaRPr lang="pt-PT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pt-PT" sz="2400" dirty="0" smtClean="0">
                <a:solidFill>
                  <a:srgbClr val="000090"/>
                </a:solidFill>
              </a:rPr>
              <a:t>Mudanças estruturais no contexto português, nomeadamente, o aumento muito expressivo dos níveis de escolaridade atingidos pelos jovens nos últimos 20 anos;</a:t>
            </a:r>
            <a:r>
              <a:rPr lang="pt-PT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PT" sz="2400" dirty="0" smtClean="0">
                <a:solidFill>
                  <a:srgbClr val="000090"/>
                </a:solidFill>
              </a:rPr>
              <a:t>(diferença entre gerações de cerca de </a:t>
            </a:r>
            <a:r>
              <a:rPr lang="pt-PT" sz="2400" dirty="0" smtClean="0">
                <a:solidFill>
                  <a:srgbClr val="17B6FD"/>
                </a:solidFill>
              </a:rPr>
              <a:t>6,3 anos </a:t>
            </a:r>
            <a:r>
              <a:rPr lang="pt-PT" sz="2400" dirty="0" smtClean="0">
                <a:solidFill>
                  <a:srgbClr val="000090"/>
                </a:solidFill>
              </a:rPr>
              <a:t>entre os mais velhos</a:t>
            </a:r>
            <a:r>
              <a:rPr lang="pt-PT" sz="2400" dirty="0" smtClean="0">
                <a:solidFill>
                  <a:srgbClr val="15A8FE"/>
                </a:solidFill>
              </a:rPr>
              <a:t> (60+ com cinco anos de média de anos de escolaridade) </a:t>
            </a:r>
            <a:r>
              <a:rPr lang="pt-PT" sz="2400" dirty="0" smtClean="0">
                <a:solidFill>
                  <a:srgbClr val="000090"/>
                </a:solidFill>
              </a:rPr>
              <a:t>e os mais novos </a:t>
            </a:r>
            <a:r>
              <a:rPr lang="pt-PT" sz="2400" dirty="0" smtClean="0">
                <a:solidFill>
                  <a:srgbClr val="15A8FE"/>
                </a:solidFill>
              </a:rPr>
              <a:t>(15-29 com 11,3 anos); </a:t>
            </a:r>
            <a:r>
              <a:rPr lang="pt-PT" sz="2400" dirty="0" smtClean="0">
                <a:solidFill>
                  <a:srgbClr val="000090"/>
                </a:solidFill>
              </a:rPr>
              <a:t>diferenças que na maioria dos países europeus não excedem em geral os </a:t>
            </a:r>
            <a:r>
              <a:rPr lang="pt-PT" sz="2400" dirty="0" smtClean="0">
                <a:solidFill>
                  <a:srgbClr val="15A8FE"/>
                </a:solidFill>
              </a:rPr>
              <a:t>2, 3 anos </a:t>
            </a:r>
            <a:r>
              <a:rPr lang="pt-PT" sz="2400" dirty="0" smtClean="0">
                <a:solidFill>
                  <a:srgbClr val="000090"/>
                </a:solidFill>
              </a:rPr>
              <a:t>exceptuando o caso da Espanha </a:t>
            </a:r>
            <a:r>
              <a:rPr lang="pt-PT" sz="2400" dirty="0" smtClean="0">
                <a:solidFill>
                  <a:srgbClr val="15A8FE"/>
                </a:solidFill>
              </a:rPr>
              <a:t>(5). </a:t>
            </a:r>
            <a:endParaRPr lang="pt-PT" sz="2400" dirty="0">
              <a:solidFill>
                <a:srgbClr val="15A8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67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-171400"/>
            <a:ext cx="8856984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PT" sz="2000" dirty="0" smtClean="0">
              <a:solidFill>
                <a:srgbClr val="660066"/>
              </a:solidFill>
            </a:endParaRPr>
          </a:p>
          <a:p>
            <a:pPr marL="0" indent="0" algn="just">
              <a:buNone/>
            </a:pPr>
            <a:r>
              <a:rPr lang="pt-PT" sz="2000" dirty="0" smtClean="0">
                <a:solidFill>
                  <a:srgbClr val="660066"/>
                </a:solidFill>
              </a:rPr>
              <a:t>Com o </a:t>
            </a:r>
            <a:r>
              <a:rPr lang="pt-PT" sz="2000" dirty="0">
                <a:solidFill>
                  <a:srgbClr val="660066"/>
                </a:solidFill>
              </a:rPr>
              <a:t>objetivo de analisar as </a:t>
            </a:r>
            <a:r>
              <a:rPr lang="pt-PT" sz="2000" dirty="0" smtClean="0">
                <a:solidFill>
                  <a:srgbClr val="660066"/>
                </a:solidFill>
              </a:rPr>
              <a:t>trajetórias </a:t>
            </a:r>
            <a:r>
              <a:rPr lang="pt-PT" sz="2000" dirty="0">
                <a:solidFill>
                  <a:srgbClr val="660066"/>
                </a:solidFill>
              </a:rPr>
              <a:t>das/os jovens relativamente </a:t>
            </a:r>
            <a:r>
              <a:rPr lang="pt-PT" sz="2000" dirty="0" smtClean="0">
                <a:solidFill>
                  <a:srgbClr val="660066"/>
                </a:solidFill>
              </a:rPr>
              <a:t>às </a:t>
            </a:r>
            <a:r>
              <a:rPr lang="pt-PT" sz="2000" dirty="0">
                <a:solidFill>
                  <a:srgbClr val="660066"/>
                </a:solidFill>
              </a:rPr>
              <a:t>dos seus pais, identificaram-se </a:t>
            </a:r>
            <a:r>
              <a:rPr lang="pt-PT" sz="2000" b="1" dirty="0">
                <a:solidFill>
                  <a:srgbClr val="660066"/>
                </a:solidFill>
              </a:rPr>
              <a:t>cinco perfis de mobilidade </a:t>
            </a:r>
            <a:r>
              <a:rPr lang="pt-PT" sz="2000" b="1" dirty="0" smtClean="0">
                <a:solidFill>
                  <a:srgbClr val="660066"/>
                </a:solidFill>
              </a:rPr>
              <a:t>educacional</a:t>
            </a:r>
            <a:r>
              <a:rPr lang="pt-PT" sz="2000" dirty="0" smtClean="0">
                <a:solidFill>
                  <a:srgbClr val="660066"/>
                </a:solidFill>
              </a:rPr>
              <a:t> </a:t>
            </a:r>
            <a:r>
              <a:rPr lang="pt-PT" sz="2000" dirty="0">
                <a:solidFill>
                  <a:srgbClr val="660066"/>
                </a:solidFill>
              </a:rPr>
              <a:t>utilizando uma análise descritiva que compara a </a:t>
            </a:r>
            <a:r>
              <a:rPr lang="pt-PT" sz="2000" dirty="0" smtClean="0">
                <a:solidFill>
                  <a:srgbClr val="660066"/>
                </a:solidFill>
              </a:rPr>
              <a:t>escolaridade </a:t>
            </a:r>
            <a:r>
              <a:rPr lang="pt-PT" sz="2000" dirty="0">
                <a:solidFill>
                  <a:srgbClr val="660066"/>
                </a:solidFill>
              </a:rPr>
              <a:t>das/os jovens aos 21 anos, com a dos respectivos </a:t>
            </a:r>
            <a:r>
              <a:rPr lang="pt-PT" sz="2000" dirty="0" smtClean="0">
                <a:solidFill>
                  <a:srgbClr val="660066"/>
                </a:solidFill>
              </a:rPr>
              <a:t>pais: </a:t>
            </a:r>
          </a:p>
          <a:p>
            <a:pPr marL="0" indent="0" algn="just">
              <a:buNone/>
            </a:pPr>
            <a:endParaRPr lang="pt-PT" sz="2000" dirty="0">
              <a:solidFill>
                <a:srgbClr val="000090"/>
              </a:solidFill>
            </a:endParaRPr>
          </a:p>
          <a:p>
            <a:pPr marL="0" indent="0" algn="just">
              <a:buNone/>
            </a:pPr>
            <a:r>
              <a:rPr lang="pt-PT" sz="1800" dirty="0" smtClean="0">
                <a:solidFill>
                  <a:srgbClr val="000090"/>
                </a:solidFill>
              </a:rPr>
              <a:t>(</a:t>
            </a:r>
            <a:r>
              <a:rPr lang="pt-PT" sz="1800" dirty="0">
                <a:solidFill>
                  <a:srgbClr val="000090"/>
                </a:solidFill>
              </a:rPr>
              <a:t>1) </a:t>
            </a:r>
            <a:r>
              <a:rPr lang="pt-PT" sz="1800" b="1" dirty="0">
                <a:solidFill>
                  <a:srgbClr val="000090"/>
                </a:solidFill>
              </a:rPr>
              <a:t>REB, Reprodução Educacional de Nível Baixo </a:t>
            </a:r>
            <a:r>
              <a:rPr lang="pt-PT" sz="1800" dirty="0">
                <a:solidFill>
                  <a:srgbClr val="000090"/>
                </a:solidFill>
              </a:rPr>
              <a:t>(n = 411) – jovens com 12 ou menos anos de escolaridade e pais com 9 ou menos anos de escolaridade</a:t>
            </a:r>
            <a:r>
              <a:rPr lang="pt-PT" sz="1800" dirty="0" smtClean="0">
                <a:solidFill>
                  <a:srgbClr val="000090"/>
                </a:solidFill>
              </a:rPr>
              <a:t>;</a:t>
            </a:r>
          </a:p>
          <a:p>
            <a:pPr marL="0" lvl="0" indent="0" algn="just">
              <a:buNone/>
            </a:pPr>
            <a:r>
              <a:rPr lang="pt-PT" sz="1800" dirty="0" smtClean="0">
                <a:solidFill>
                  <a:srgbClr val="000090"/>
                </a:solidFill>
              </a:rPr>
              <a:t>(</a:t>
            </a:r>
            <a:r>
              <a:rPr lang="pt-PT" sz="1800" dirty="0">
                <a:solidFill>
                  <a:srgbClr val="000090"/>
                </a:solidFill>
              </a:rPr>
              <a:t>2) </a:t>
            </a:r>
            <a:r>
              <a:rPr lang="pt-PT" sz="1800" b="1" dirty="0">
                <a:solidFill>
                  <a:srgbClr val="000090"/>
                </a:solidFill>
              </a:rPr>
              <a:t>REA, Reprodução Educacional de Nível Alto </a:t>
            </a:r>
            <a:r>
              <a:rPr lang="pt-PT" sz="1800" dirty="0">
                <a:solidFill>
                  <a:srgbClr val="000090"/>
                </a:solidFill>
              </a:rPr>
              <a:t>(n = 325) – jovens com 15 ou mais anos de escolaridade e pais com nível de escolaridade idêntico</a:t>
            </a:r>
            <a:r>
              <a:rPr lang="pt-PT" sz="1800" dirty="0" smtClean="0">
                <a:solidFill>
                  <a:srgbClr val="000090"/>
                </a:solidFill>
              </a:rPr>
              <a:t>;</a:t>
            </a:r>
          </a:p>
          <a:p>
            <a:pPr lvl="0" algn="just"/>
            <a:endParaRPr lang="pt-PT" sz="1800" dirty="0">
              <a:solidFill>
                <a:srgbClr val="000090"/>
              </a:solidFill>
            </a:endParaRPr>
          </a:p>
          <a:p>
            <a:pPr marL="0" lvl="0" indent="0" algn="just">
              <a:buNone/>
            </a:pPr>
            <a:r>
              <a:rPr lang="pt-PT" sz="1800" dirty="0">
                <a:solidFill>
                  <a:srgbClr val="000090"/>
                </a:solidFill>
              </a:rPr>
              <a:t>(3) </a:t>
            </a:r>
            <a:r>
              <a:rPr lang="pt-PT" sz="1800" b="1" dirty="0">
                <a:solidFill>
                  <a:srgbClr val="000090"/>
                </a:solidFill>
              </a:rPr>
              <a:t>REI, Reprodução Educacional de Nível Intermédio </a:t>
            </a:r>
            <a:r>
              <a:rPr lang="pt-PT" sz="1800" dirty="0">
                <a:solidFill>
                  <a:srgbClr val="000090"/>
                </a:solidFill>
              </a:rPr>
              <a:t>(n = 283) – jovens com escolaridade entre os 10 e os 14 anos e pais com a mesma escolaridade</a:t>
            </a:r>
            <a:r>
              <a:rPr lang="pt-PT" sz="1800" dirty="0" smtClean="0">
                <a:solidFill>
                  <a:srgbClr val="000090"/>
                </a:solidFill>
              </a:rPr>
              <a:t>;</a:t>
            </a:r>
          </a:p>
          <a:p>
            <a:pPr lvl="0" algn="just"/>
            <a:endParaRPr lang="pt-PT" sz="1800" dirty="0">
              <a:solidFill>
                <a:srgbClr val="000090"/>
              </a:solidFill>
            </a:endParaRPr>
          </a:p>
          <a:p>
            <a:pPr marL="0" lvl="0" indent="0" algn="just">
              <a:buNone/>
            </a:pPr>
            <a:r>
              <a:rPr lang="pt-PT" sz="1800" dirty="0">
                <a:solidFill>
                  <a:srgbClr val="000090"/>
                </a:solidFill>
              </a:rPr>
              <a:t>(4) </a:t>
            </a:r>
            <a:r>
              <a:rPr lang="pt-PT" sz="1800" b="1" dirty="0">
                <a:solidFill>
                  <a:srgbClr val="000090"/>
                </a:solidFill>
              </a:rPr>
              <a:t>MEA, Mobilidade Educacional Ascendente </a:t>
            </a:r>
            <a:r>
              <a:rPr lang="pt-PT" sz="1800" dirty="0">
                <a:solidFill>
                  <a:srgbClr val="000090"/>
                </a:solidFill>
              </a:rPr>
              <a:t>(n = 462) – jovens com 13 ou mais anos de escolaridade e pais com 9 ou menos anos de escolaridade (n = 269) e jovens com 15 ou mais anos de escolaridade e pais com escolaridade entre os 10 e os 14 anos (n = 183)</a:t>
            </a:r>
            <a:r>
              <a:rPr lang="pt-PT" sz="1800" dirty="0" smtClean="0">
                <a:solidFill>
                  <a:srgbClr val="000090"/>
                </a:solidFill>
              </a:rPr>
              <a:t>;</a:t>
            </a:r>
          </a:p>
          <a:p>
            <a:pPr marL="0" lvl="0" indent="0" algn="just">
              <a:buNone/>
            </a:pPr>
            <a:endParaRPr lang="pt-PT" sz="1800" dirty="0">
              <a:solidFill>
                <a:srgbClr val="000090"/>
              </a:solidFill>
            </a:endParaRPr>
          </a:p>
          <a:p>
            <a:pPr marL="0" lvl="0" indent="0" algn="just">
              <a:buNone/>
            </a:pPr>
            <a:r>
              <a:rPr lang="pt-PT" sz="1800" dirty="0">
                <a:solidFill>
                  <a:srgbClr val="000090"/>
                </a:solidFill>
              </a:rPr>
              <a:t>(5) </a:t>
            </a:r>
            <a:r>
              <a:rPr lang="pt-PT" sz="1800" b="1" dirty="0">
                <a:solidFill>
                  <a:srgbClr val="000090"/>
                </a:solidFill>
              </a:rPr>
              <a:t>MEDT, Mobilidade Educacional Descendente Transitória </a:t>
            </a:r>
            <a:r>
              <a:rPr lang="pt-PT" sz="1800" dirty="0">
                <a:solidFill>
                  <a:srgbClr val="000090"/>
                </a:solidFill>
              </a:rPr>
              <a:t>(n = 236) – jovens com escolaridade até 14 anos (inclusive) e pais com 15 ou mais anos de escolaridade (n = 215) e jovens com escolaridade obrigatória e pais com escolaridade entre os 10 e os 14 anos (n = 21).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8189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2391304"/>
            <a:ext cx="8640960" cy="1541751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 smtClean="0">
                <a:solidFill>
                  <a:srgbClr val="000090"/>
                </a:solidFill>
              </a:rPr>
              <a:t>3. </a:t>
            </a:r>
            <a:r>
              <a:rPr lang="pt-PT" sz="3200" b="1" dirty="0" smtClean="0">
                <a:solidFill>
                  <a:srgbClr val="000090"/>
                </a:solidFill>
              </a:rPr>
              <a:t>Perfis de Mobilidade Educacional e variáveis estruturais (rendimento das famílias, ocupação dos pais, frequência escolar, condição perante o trabalho). </a:t>
            </a:r>
            <a:endParaRPr lang="pt-PT" sz="3200" b="1" dirty="0"/>
          </a:p>
        </p:txBody>
      </p:sp>
    </p:spTree>
    <p:extLst>
      <p:ext uri="{BB962C8B-B14F-4D97-AF65-F5344CB8AC3E}">
        <p14:creationId xmlns:p14="http://schemas.microsoft.com/office/powerpoint/2010/main" val="166488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73"/>
            <a:ext cx="8229600" cy="761231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Perfis</a:t>
            </a:r>
            <a:r>
              <a:rPr lang="en-US" sz="3200" b="1" dirty="0" smtClean="0"/>
              <a:t> de </a:t>
            </a:r>
            <a:r>
              <a:rPr lang="en-US" sz="3200" b="1" dirty="0" err="1" smtClean="0"/>
              <a:t>Mobilidade</a:t>
            </a:r>
            <a:r>
              <a:rPr lang="en-US" sz="3200" b="1" dirty="0" smtClean="0"/>
              <a:t> </a:t>
            </a:r>
            <a:r>
              <a:rPr lang="en-US" sz="3200" b="1" dirty="0" err="1"/>
              <a:t>E</a:t>
            </a:r>
            <a:r>
              <a:rPr lang="en-US" sz="3200" b="1" dirty="0" err="1" smtClean="0"/>
              <a:t>ducacional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4182783"/>
              </p:ext>
            </p:extLst>
          </p:nvPr>
        </p:nvGraphicFramePr>
        <p:xfrm>
          <a:off x="251520" y="692696"/>
          <a:ext cx="864096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539552" y="4941168"/>
            <a:ext cx="8477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i="1" dirty="0" smtClean="0"/>
              <a:t>N = 1707</a:t>
            </a:r>
            <a:endParaRPr lang="pt-PT" sz="11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5229200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MEA,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Mobilidade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Educacional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Ascendente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é a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categoria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modal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seguida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pela REB,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Reprodução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Educacional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nível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Baixo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2027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Personalizado 1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A3CFD7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3320</TotalTime>
  <Words>2408</Words>
  <Application>Microsoft Macintosh PowerPoint</Application>
  <PresentationFormat>Apresentação na tela (4:3)</PresentationFormat>
  <Paragraphs>351</Paragraphs>
  <Slides>29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Tema do Office</vt:lpstr>
      <vt:lpstr>  CONTRARIAR OU REPRODUZIR O DESTINO: PERFIS DE MOBILIDADE E REPRODUÇÃO  Anália Torres (ISCSP, Universidade Lisboa)  Fernando Serra (ISCSP, Universidade Lisboa)  </vt:lpstr>
      <vt:lpstr>Apresentação do PowerPoint</vt:lpstr>
      <vt:lpstr>The longitudinal study</vt:lpstr>
      <vt:lpstr>1. EPITeen24,  questões de investigação   </vt:lpstr>
      <vt:lpstr>2. Enquadramento teórico e considerações metodológicas</vt:lpstr>
      <vt:lpstr>Apresentação do PowerPoint</vt:lpstr>
      <vt:lpstr>Apresentação do PowerPoint</vt:lpstr>
      <vt:lpstr>3. Perfis de Mobilidade Educacional e variáveis estruturais (rendimento das famílias, ocupação dos pais, frequência escolar, condição perante o trabalho). </vt:lpstr>
      <vt:lpstr>Perfis de Mobilidade Educacional </vt:lpstr>
      <vt:lpstr>Perfis de mobilidade Educacional segundo o sexo </vt:lpstr>
      <vt:lpstr>Rendimentos do agregado familiar</vt:lpstr>
      <vt:lpstr>Categorias profissionais dos pais (%)</vt:lpstr>
      <vt:lpstr>Categorias profissionais das mães (%)</vt:lpstr>
      <vt:lpstr>4. Práticas e perceções  </vt:lpstr>
      <vt:lpstr>Frequência atual do ensino aos 21 (%)</vt:lpstr>
      <vt:lpstr>Retenção escolar aos 17 (%)</vt:lpstr>
      <vt:lpstr>Situação profissional aos 21 (%)</vt:lpstr>
      <vt:lpstr>Apresentação do PowerPoint</vt:lpstr>
      <vt:lpstr>Apresentação do PowerPoint</vt:lpstr>
      <vt:lpstr>Apresentação do PowerPoint</vt:lpstr>
      <vt:lpstr>Perceção sobre a saúde aos 21 (%)</vt:lpstr>
      <vt:lpstr>Apresentação do PowerPoint</vt:lpstr>
      <vt:lpstr>Apresentação do PowerPoint</vt:lpstr>
      <vt:lpstr>5. Notas Finais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fserra</dc:creator>
  <cp:lastModifiedBy>Usuário do Microsoft Office</cp:lastModifiedBy>
  <cp:revision>216</cp:revision>
  <dcterms:created xsi:type="dcterms:W3CDTF">2015-08-20T07:59:19Z</dcterms:created>
  <dcterms:modified xsi:type="dcterms:W3CDTF">2016-03-02T18:49:00Z</dcterms:modified>
</cp:coreProperties>
</file>